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9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2FF3-0672-4410-BC5F-5AC308B28409}" type="datetimeFigureOut">
              <a:rPr lang="es-ES" smtClean="0"/>
              <a:t>23/12/2016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08D3-0950-4EF7-966B-E9F749C75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804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2FF3-0672-4410-BC5F-5AC308B28409}" type="datetimeFigureOut">
              <a:rPr lang="es-ES" smtClean="0"/>
              <a:t>23/12/2016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08D3-0950-4EF7-966B-E9F749C75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374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2FF3-0672-4410-BC5F-5AC308B28409}" type="datetimeFigureOut">
              <a:rPr lang="es-ES" smtClean="0"/>
              <a:t>23/12/2016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08D3-0950-4EF7-966B-E9F749C75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22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2FF3-0672-4410-BC5F-5AC308B28409}" type="datetimeFigureOut">
              <a:rPr lang="es-ES" smtClean="0"/>
              <a:t>23/12/2016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08D3-0950-4EF7-966B-E9F749C75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64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2FF3-0672-4410-BC5F-5AC308B28409}" type="datetimeFigureOut">
              <a:rPr lang="es-ES" smtClean="0"/>
              <a:t>23/12/2016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08D3-0950-4EF7-966B-E9F749C75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61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2FF3-0672-4410-BC5F-5AC308B28409}" type="datetimeFigureOut">
              <a:rPr lang="es-ES" smtClean="0"/>
              <a:t>23/12/2016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08D3-0950-4EF7-966B-E9F749C75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18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2FF3-0672-4410-BC5F-5AC308B28409}" type="datetimeFigureOut">
              <a:rPr lang="es-ES" smtClean="0"/>
              <a:t>23/12/2016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08D3-0950-4EF7-966B-E9F749C75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75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2FF3-0672-4410-BC5F-5AC308B28409}" type="datetimeFigureOut">
              <a:rPr lang="es-ES" smtClean="0"/>
              <a:t>23/12/2016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08D3-0950-4EF7-966B-E9F749C75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7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2FF3-0672-4410-BC5F-5AC308B28409}" type="datetimeFigureOut">
              <a:rPr lang="es-ES" smtClean="0"/>
              <a:t>23/12/2016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08D3-0950-4EF7-966B-E9F749C75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35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2FF3-0672-4410-BC5F-5AC308B28409}" type="datetimeFigureOut">
              <a:rPr lang="es-ES" smtClean="0"/>
              <a:t>23/12/2016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08D3-0950-4EF7-966B-E9F749C75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27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2FF3-0672-4410-BC5F-5AC308B28409}" type="datetimeFigureOut">
              <a:rPr lang="es-ES" smtClean="0"/>
              <a:t>23/12/2016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08D3-0950-4EF7-966B-E9F749C75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70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32FF3-0672-4410-BC5F-5AC308B28409}" type="datetimeFigureOut">
              <a:rPr lang="es-ES" smtClean="0"/>
              <a:t>23/12/2016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308D3-0950-4EF7-966B-E9F749C75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4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6264696"/>
            <a:ext cx="9144000" cy="6061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Picture 2" descr="Resultat d'imatges de xxi up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5" b="13927"/>
          <a:stretch/>
        </p:blipFill>
        <p:spPr bwMode="auto">
          <a:xfrm>
            <a:off x="7596336" y="6266129"/>
            <a:ext cx="1547663" cy="5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-9488" y="220486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latin typeface="Aharoni" pitchFamily="2" charset="-79"/>
                <a:cs typeface="Aharoni" pitchFamily="2" charset="-79"/>
              </a:rPr>
              <a:t>ALTERNATIVAS Y PROPUESTAS</a:t>
            </a:r>
          </a:p>
          <a:p>
            <a:pPr algn="ctr"/>
            <a:r>
              <a:rPr lang="es-ES" sz="2000" dirty="0" smtClean="0">
                <a:latin typeface="Aharoni" pitchFamily="2" charset="-79"/>
                <a:cs typeface="Aharoni" pitchFamily="2" charset="-79"/>
              </a:rPr>
              <a:t>PAI GRAU-COCOTERS</a:t>
            </a:r>
            <a:endParaRPr lang="es-E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637498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</a:rPr>
              <a:t>Alicia </a:t>
            </a:r>
            <a:r>
              <a:rPr lang="es-ES" sz="1000" dirty="0" err="1" smtClean="0">
                <a:solidFill>
                  <a:schemeClr val="bg1"/>
                </a:solidFill>
              </a:rPr>
              <a:t>Cosin</a:t>
            </a:r>
            <a:r>
              <a:rPr lang="es-ES" sz="1000" dirty="0" smtClean="0">
                <a:solidFill>
                  <a:schemeClr val="bg1"/>
                </a:solidFill>
              </a:rPr>
              <a:t> </a:t>
            </a:r>
            <a:r>
              <a:rPr lang="es-ES" sz="1000" dirty="0" err="1" smtClean="0">
                <a:solidFill>
                  <a:schemeClr val="bg1"/>
                </a:solidFill>
              </a:rPr>
              <a:t>Bau</a:t>
            </a:r>
            <a:endParaRPr lang="es-ES" sz="1000" dirty="0" smtClean="0">
              <a:solidFill>
                <a:schemeClr val="bg1"/>
              </a:solidFill>
            </a:endParaRPr>
          </a:p>
          <a:p>
            <a:r>
              <a:rPr lang="es-ES" sz="1000" dirty="0" smtClean="0">
                <a:solidFill>
                  <a:schemeClr val="bg1"/>
                </a:solidFill>
              </a:rPr>
              <a:t>Alejandra Bas González</a:t>
            </a:r>
            <a:endParaRPr lang="es-E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6264696"/>
            <a:ext cx="9144000" cy="6061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Picture 2" descr="Resultat d'imatges de xxi up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5" b="13927"/>
          <a:stretch/>
        </p:blipFill>
        <p:spPr bwMode="auto">
          <a:xfrm>
            <a:off x="7596336" y="6264696"/>
            <a:ext cx="1573685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5541" y="0"/>
            <a:ext cx="9144000" cy="6061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051" name="Picture 3" descr="C:\Users\usuario\Documents\ALICIA\URB_EjB\Valenc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" y="712461"/>
            <a:ext cx="6846284" cy="552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07504" y="637498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</a:rPr>
              <a:t>Alicia </a:t>
            </a:r>
            <a:r>
              <a:rPr lang="es-ES" sz="1000" dirty="0" err="1" smtClean="0">
                <a:solidFill>
                  <a:schemeClr val="bg1"/>
                </a:solidFill>
              </a:rPr>
              <a:t>Cosin</a:t>
            </a:r>
            <a:r>
              <a:rPr lang="es-ES" sz="1000" dirty="0" smtClean="0">
                <a:solidFill>
                  <a:schemeClr val="bg1"/>
                </a:solidFill>
              </a:rPr>
              <a:t> </a:t>
            </a:r>
            <a:r>
              <a:rPr lang="es-ES" sz="1000" dirty="0" err="1" smtClean="0">
                <a:solidFill>
                  <a:schemeClr val="bg1"/>
                </a:solidFill>
              </a:rPr>
              <a:t>Bau</a:t>
            </a:r>
            <a:endParaRPr lang="es-ES" sz="1000" dirty="0" smtClean="0">
              <a:solidFill>
                <a:schemeClr val="bg1"/>
              </a:solidFill>
            </a:endParaRPr>
          </a:p>
          <a:p>
            <a:r>
              <a:rPr lang="es-ES" sz="1000" dirty="0" smtClean="0">
                <a:solidFill>
                  <a:schemeClr val="bg1"/>
                </a:solidFill>
              </a:rPr>
              <a:t>Alejandra Bas González</a:t>
            </a:r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7905" y="1233"/>
            <a:ext cx="1973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</a:rPr>
              <a:t>1. Valoración de la situación actual</a:t>
            </a:r>
          </a:p>
          <a:p>
            <a:r>
              <a:rPr lang="es-ES" sz="1000" dirty="0">
                <a:solidFill>
                  <a:schemeClr val="bg1"/>
                </a:solidFill>
              </a:rPr>
              <a:t>	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Metropolitano</a:t>
            </a:r>
          </a:p>
          <a:p>
            <a:r>
              <a:rPr lang="es-ES" sz="1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s-ES" sz="1000" dirty="0" smtClean="0">
                <a:solidFill>
                  <a:schemeClr val="bg1"/>
                </a:solidFill>
              </a:rPr>
              <a:t>Plan actual</a:t>
            </a:r>
          </a:p>
          <a:p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204120" y="1233"/>
            <a:ext cx="1973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</a:rPr>
              <a:t>2. Problemas</a:t>
            </a:r>
          </a:p>
          <a:p>
            <a:endParaRPr lang="es-ES" sz="1000" dirty="0">
              <a:solidFill>
                <a:schemeClr val="bg1"/>
              </a:solidFill>
            </a:endParaRPr>
          </a:p>
          <a:p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432710" y="-6165"/>
            <a:ext cx="1973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</a:rPr>
              <a:t>3</a:t>
            </a:r>
            <a:r>
              <a:rPr lang="es-ES" sz="1000" dirty="0" smtClean="0">
                <a:solidFill>
                  <a:schemeClr val="bg1"/>
                </a:solidFill>
              </a:rPr>
              <a:t>. Propuestas</a:t>
            </a:r>
          </a:p>
          <a:p>
            <a:endParaRPr lang="es-ES" sz="1000" dirty="0">
              <a:solidFill>
                <a:schemeClr val="bg1"/>
              </a:solidFill>
            </a:endParaRPr>
          </a:p>
          <a:p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12" name="2 CuadroTexto"/>
          <p:cNvSpPr txBox="1"/>
          <p:nvPr/>
        </p:nvSpPr>
        <p:spPr>
          <a:xfrm>
            <a:off x="6876256" y="1905225"/>
            <a:ext cx="2160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/>
              <a:t>SITUACIÓN ACTUAL</a:t>
            </a:r>
          </a:p>
          <a:p>
            <a:endParaRPr lang="es-ES" sz="1500" b="1" dirty="0" smtClean="0"/>
          </a:p>
          <a:p>
            <a:r>
              <a:rPr lang="es-ES" sz="1200" dirty="0" smtClean="0"/>
              <a:t>Nuestro ámbito de intervención se encuentra cerca del puerto de Valencia y abarca una zona del barrio del Grau y el pequeño barrio de </a:t>
            </a:r>
            <a:r>
              <a:rPr lang="es-ES" sz="1200" dirty="0" err="1" smtClean="0"/>
              <a:t>Cocoters</a:t>
            </a:r>
            <a:r>
              <a:rPr lang="es-ES" sz="1200" dirty="0" smtClean="0"/>
              <a:t>.</a:t>
            </a:r>
          </a:p>
          <a:p>
            <a:r>
              <a:rPr lang="es-ES" sz="1200" dirty="0" smtClean="0"/>
              <a:t> </a:t>
            </a:r>
          </a:p>
          <a:p>
            <a:r>
              <a:rPr lang="es-ES" sz="1200" dirty="0" smtClean="0"/>
              <a:t>Actualmente en la zona del Grau se encuentra el circuito urbano de Valencia, abandonado a día de hoy. </a:t>
            </a:r>
          </a:p>
          <a:p>
            <a:endParaRPr lang="es-ES" sz="1200" dirty="0"/>
          </a:p>
          <a:p>
            <a:pPr lvl="0"/>
            <a:r>
              <a:rPr lang="es-ES" sz="1200" dirty="0" smtClean="0"/>
              <a:t>Hay planeado un PAI para la zona del Grau que se está llevando a cabo.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2340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6264696"/>
            <a:ext cx="9144000" cy="6061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Picture 2" descr="Resultat d'imatges de xxi up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5" b="13927"/>
          <a:stretch/>
        </p:blipFill>
        <p:spPr bwMode="auto">
          <a:xfrm>
            <a:off x="7596336" y="6264696"/>
            <a:ext cx="1573685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-5541" y="0"/>
            <a:ext cx="9144000" cy="6061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3075" name="Picture 3" descr="C:\Users\usuario\Documents\ALICIA\URB_EjB\arquitectura_pai_grao_de_valencia_infografia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5" y="709119"/>
            <a:ext cx="5146770" cy="243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uario\Documents\ALICIA\URB_EjB\gra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" y="3212976"/>
            <a:ext cx="5165510" cy="298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64088" y="2204864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b="1" dirty="0" smtClean="0"/>
              <a:t>¿Qué pensamos del PAI?</a:t>
            </a:r>
          </a:p>
          <a:p>
            <a:pPr algn="just"/>
            <a:r>
              <a:rPr lang="es-ES" sz="1200" dirty="0"/>
              <a:t>	</a:t>
            </a:r>
            <a:r>
              <a:rPr lang="es-ES" sz="1200" dirty="0" smtClean="0"/>
              <a:t>No encaja con su entorno. Valencia no es una ciudad de rascacielos y el plan actual provoca un gran impacto en el paisaje. </a:t>
            </a:r>
          </a:p>
          <a:p>
            <a:pPr algn="just"/>
            <a:endParaRPr lang="es-ES" sz="1200" dirty="0" smtClean="0"/>
          </a:p>
          <a:p>
            <a:pPr algn="just"/>
            <a:endParaRPr lang="es-ES" sz="1200" dirty="0"/>
          </a:p>
          <a:p>
            <a:pPr lvl="0" algn="just"/>
            <a:r>
              <a:rPr lang="es-ES" sz="1500" b="1" dirty="0" smtClean="0">
                <a:solidFill>
                  <a:prstClr val="black"/>
                </a:solidFill>
              </a:rPr>
              <a:t>¿Hace falta otro PAI en la ciudad?</a:t>
            </a:r>
            <a:endParaRPr lang="es-ES" sz="1500" b="1" dirty="0">
              <a:solidFill>
                <a:prstClr val="black"/>
              </a:solidFill>
            </a:endParaRPr>
          </a:p>
          <a:p>
            <a:pPr lvl="0" algn="just"/>
            <a:r>
              <a:rPr lang="es-ES" sz="1200" dirty="0">
                <a:solidFill>
                  <a:prstClr val="black"/>
                </a:solidFill>
              </a:rPr>
              <a:t>	</a:t>
            </a:r>
            <a:r>
              <a:rPr lang="es-ES" sz="1200" dirty="0" smtClean="0">
                <a:solidFill>
                  <a:prstClr val="black"/>
                </a:solidFill>
              </a:rPr>
              <a:t>Sí, es necesario dar solución a la degradación actual de la zona. Un plan que conforme el límite con el litoral y conecte el río con el puerto, sin romper con los barrios vecinos.</a:t>
            </a:r>
            <a:endParaRPr lang="es-ES" sz="1200" dirty="0">
              <a:solidFill>
                <a:prstClr val="black"/>
              </a:solidFill>
            </a:endParaRPr>
          </a:p>
          <a:p>
            <a:endParaRPr lang="es-ES" sz="1200" dirty="0"/>
          </a:p>
          <a:p>
            <a:pPr lvl="0"/>
            <a:endParaRPr lang="es-ES" sz="1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07504" y="637498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</a:rPr>
              <a:t>Alicia </a:t>
            </a:r>
            <a:r>
              <a:rPr lang="es-ES" sz="1000" dirty="0" err="1" smtClean="0">
                <a:solidFill>
                  <a:schemeClr val="bg1"/>
                </a:solidFill>
              </a:rPr>
              <a:t>Cosin</a:t>
            </a:r>
            <a:r>
              <a:rPr lang="es-ES" sz="1000" dirty="0" smtClean="0">
                <a:solidFill>
                  <a:schemeClr val="bg1"/>
                </a:solidFill>
              </a:rPr>
              <a:t> </a:t>
            </a:r>
            <a:r>
              <a:rPr lang="es-ES" sz="1000" dirty="0" err="1" smtClean="0">
                <a:solidFill>
                  <a:schemeClr val="bg1"/>
                </a:solidFill>
              </a:rPr>
              <a:t>Bau</a:t>
            </a:r>
            <a:endParaRPr lang="es-ES" sz="1000" dirty="0" smtClean="0">
              <a:solidFill>
                <a:schemeClr val="bg1"/>
              </a:solidFill>
            </a:endParaRPr>
          </a:p>
          <a:p>
            <a:r>
              <a:rPr lang="es-ES" sz="1000" dirty="0" smtClean="0">
                <a:solidFill>
                  <a:schemeClr val="bg1"/>
                </a:solidFill>
              </a:rPr>
              <a:t>Alejandra Bas González</a:t>
            </a:r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7905" y="1233"/>
            <a:ext cx="1973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</a:rPr>
              <a:t>1. Valoración de la situación actual</a:t>
            </a:r>
          </a:p>
          <a:p>
            <a:r>
              <a:rPr lang="es-ES" sz="1000" dirty="0">
                <a:solidFill>
                  <a:schemeClr val="bg1"/>
                </a:solidFill>
              </a:rPr>
              <a:t>	</a:t>
            </a:r>
            <a:r>
              <a:rPr lang="es-ES" sz="1000" dirty="0" smtClean="0">
                <a:solidFill>
                  <a:schemeClr val="bg1">
                    <a:lumMod val="95000"/>
                  </a:schemeClr>
                </a:solidFill>
              </a:rPr>
              <a:t>Metropolitano</a:t>
            </a:r>
          </a:p>
          <a:p>
            <a:r>
              <a:rPr lang="es-ES" sz="1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 actual</a:t>
            </a:r>
          </a:p>
          <a:p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204120" y="1233"/>
            <a:ext cx="1973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</a:rPr>
              <a:t>2. Problemas</a:t>
            </a:r>
          </a:p>
          <a:p>
            <a:endParaRPr lang="es-ES" sz="1000" dirty="0">
              <a:solidFill>
                <a:schemeClr val="bg1"/>
              </a:solidFill>
            </a:endParaRPr>
          </a:p>
          <a:p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432710" y="-6165"/>
            <a:ext cx="1973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</a:rPr>
              <a:t>3</a:t>
            </a:r>
            <a:r>
              <a:rPr lang="es-ES" sz="1000" dirty="0" smtClean="0">
                <a:solidFill>
                  <a:schemeClr val="bg1"/>
                </a:solidFill>
              </a:rPr>
              <a:t>. Propuestas</a:t>
            </a:r>
          </a:p>
          <a:p>
            <a:endParaRPr lang="es-ES" sz="1000" dirty="0">
              <a:solidFill>
                <a:schemeClr val="bg1"/>
              </a:solidFill>
            </a:endParaRPr>
          </a:p>
          <a:p>
            <a:endParaRPr lang="es-E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6264696"/>
            <a:ext cx="9144000" cy="6061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Picture 2" descr="Resultat d'imatges de xxi up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5" b="13927"/>
          <a:stretch/>
        </p:blipFill>
        <p:spPr bwMode="auto">
          <a:xfrm>
            <a:off x="7596336" y="6264696"/>
            <a:ext cx="1573685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5541" y="0"/>
            <a:ext cx="9144000" cy="6061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7504" y="637498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</a:rPr>
              <a:t>Alicia </a:t>
            </a:r>
            <a:r>
              <a:rPr lang="es-ES" sz="1000" dirty="0" err="1" smtClean="0">
                <a:solidFill>
                  <a:schemeClr val="bg1"/>
                </a:solidFill>
              </a:rPr>
              <a:t>Cosin</a:t>
            </a:r>
            <a:r>
              <a:rPr lang="es-ES" sz="1000" dirty="0" smtClean="0">
                <a:solidFill>
                  <a:schemeClr val="bg1"/>
                </a:solidFill>
              </a:rPr>
              <a:t> </a:t>
            </a:r>
            <a:r>
              <a:rPr lang="es-ES" sz="1000" dirty="0" err="1" smtClean="0">
                <a:solidFill>
                  <a:schemeClr val="bg1"/>
                </a:solidFill>
              </a:rPr>
              <a:t>Bau</a:t>
            </a:r>
            <a:endParaRPr lang="es-ES" sz="1000" dirty="0" smtClean="0">
              <a:solidFill>
                <a:schemeClr val="bg1"/>
              </a:solidFill>
            </a:endParaRPr>
          </a:p>
          <a:p>
            <a:r>
              <a:rPr lang="es-ES" sz="1000" dirty="0" smtClean="0">
                <a:solidFill>
                  <a:schemeClr val="bg1"/>
                </a:solidFill>
              </a:rPr>
              <a:t>Alejandra Bas González</a:t>
            </a:r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22035" y="2335700"/>
            <a:ext cx="35704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500" b="1" dirty="0">
                <a:solidFill>
                  <a:prstClr val="black"/>
                </a:solidFill>
              </a:rPr>
              <a:t>¿Qué </a:t>
            </a:r>
            <a:r>
              <a:rPr lang="es-ES" sz="1500" b="1" dirty="0" smtClean="0">
                <a:solidFill>
                  <a:prstClr val="black"/>
                </a:solidFill>
              </a:rPr>
              <a:t>problemas presenta la zona?</a:t>
            </a:r>
          </a:p>
          <a:p>
            <a:pPr lvl="0" algn="just"/>
            <a:r>
              <a:rPr lang="es-ES" sz="1500" b="1" dirty="0">
                <a:solidFill>
                  <a:prstClr val="black"/>
                </a:solidFill>
              </a:rPr>
              <a:t>	</a:t>
            </a:r>
            <a:r>
              <a:rPr lang="es-ES" sz="1500" b="1" dirty="0" smtClean="0">
                <a:solidFill>
                  <a:prstClr val="black"/>
                </a:solidFill>
              </a:rPr>
              <a:t>- </a:t>
            </a:r>
            <a:r>
              <a:rPr lang="es-ES" sz="1200" dirty="0" smtClean="0">
                <a:solidFill>
                  <a:prstClr val="black"/>
                </a:solidFill>
              </a:rPr>
              <a:t>El jardín del Turia no tiene un final digno, está inacabado.</a:t>
            </a:r>
          </a:p>
          <a:p>
            <a:pPr lvl="0" algn="just"/>
            <a:r>
              <a:rPr lang="es-ES" sz="1200" dirty="0" smtClean="0">
                <a:solidFill>
                  <a:prstClr val="black"/>
                </a:solidFill>
              </a:rPr>
              <a:t>	</a:t>
            </a:r>
            <a:r>
              <a:rPr lang="es-ES" sz="1200" b="1" dirty="0" smtClean="0">
                <a:solidFill>
                  <a:prstClr val="black"/>
                </a:solidFill>
              </a:rPr>
              <a:t>- </a:t>
            </a:r>
            <a:r>
              <a:rPr lang="es-ES" sz="1200" dirty="0" smtClean="0">
                <a:solidFill>
                  <a:prstClr val="black"/>
                </a:solidFill>
              </a:rPr>
              <a:t>Parte de un circuito de Fórmula 1 inutilizado pasa por la zona de actuación.</a:t>
            </a:r>
          </a:p>
          <a:p>
            <a:pPr lvl="0" algn="just"/>
            <a:r>
              <a:rPr lang="es-ES" sz="1200" b="1" dirty="0">
                <a:solidFill>
                  <a:prstClr val="black"/>
                </a:solidFill>
              </a:rPr>
              <a:t>	</a:t>
            </a:r>
            <a:r>
              <a:rPr lang="es-ES" sz="1200" b="1" dirty="0" smtClean="0">
                <a:solidFill>
                  <a:prstClr val="black"/>
                </a:solidFill>
              </a:rPr>
              <a:t>- </a:t>
            </a:r>
            <a:r>
              <a:rPr lang="es-ES" sz="1200" dirty="0" smtClean="0">
                <a:solidFill>
                  <a:prstClr val="black"/>
                </a:solidFill>
              </a:rPr>
              <a:t>Existen aguas estancadas.</a:t>
            </a:r>
          </a:p>
        </p:txBody>
      </p:sp>
      <p:pic>
        <p:nvPicPr>
          <p:cNvPr id="4100" name="Picture 4" descr="Imatge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t="14611" r="6055" b="12445"/>
          <a:stretch/>
        </p:blipFill>
        <p:spPr bwMode="auto">
          <a:xfrm>
            <a:off x="77905" y="3724897"/>
            <a:ext cx="5139943" cy="245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5" r="17601" b="25385"/>
          <a:stretch/>
        </p:blipFill>
        <p:spPr>
          <a:xfrm>
            <a:off x="77905" y="709120"/>
            <a:ext cx="3464152" cy="2920336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t="51193" r="66143" b="1931"/>
          <a:stretch/>
        </p:blipFill>
        <p:spPr>
          <a:xfrm>
            <a:off x="3621387" y="709119"/>
            <a:ext cx="1596462" cy="2920337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77905" y="1233"/>
            <a:ext cx="1973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</a:rPr>
              <a:t>1. Valoración de la situación actual</a:t>
            </a:r>
          </a:p>
          <a:p>
            <a:r>
              <a:rPr lang="es-ES" sz="1000" dirty="0">
                <a:solidFill>
                  <a:schemeClr val="bg1"/>
                </a:solidFill>
              </a:rPr>
              <a:t>	</a:t>
            </a:r>
            <a:r>
              <a:rPr lang="es-ES" sz="1000" dirty="0" smtClean="0">
                <a:solidFill>
                  <a:schemeClr val="bg1">
                    <a:lumMod val="95000"/>
                  </a:schemeClr>
                </a:solidFill>
              </a:rPr>
              <a:t>Metropolitano</a:t>
            </a:r>
          </a:p>
          <a:p>
            <a:r>
              <a:rPr lang="es-ES" sz="1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s-ES" sz="1000" dirty="0" smtClean="0">
                <a:solidFill>
                  <a:schemeClr val="bg1"/>
                </a:solidFill>
              </a:rPr>
              <a:t>Plan actual</a:t>
            </a:r>
          </a:p>
          <a:p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204120" y="1233"/>
            <a:ext cx="1973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Problemas</a:t>
            </a:r>
          </a:p>
          <a:p>
            <a:endParaRPr lang="es-ES" sz="1000" dirty="0">
              <a:solidFill>
                <a:schemeClr val="bg1"/>
              </a:solidFill>
            </a:endParaRPr>
          </a:p>
          <a:p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432710" y="-6165"/>
            <a:ext cx="1973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</a:rPr>
              <a:t>3</a:t>
            </a:r>
            <a:r>
              <a:rPr lang="es-ES" sz="1000" dirty="0" smtClean="0">
                <a:solidFill>
                  <a:schemeClr val="bg1"/>
                </a:solidFill>
              </a:rPr>
              <a:t>. Propuestas</a:t>
            </a:r>
          </a:p>
          <a:p>
            <a:endParaRPr lang="es-ES" sz="1000" dirty="0">
              <a:solidFill>
                <a:schemeClr val="bg1"/>
              </a:solidFill>
            </a:endParaRPr>
          </a:p>
          <a:p>
            <a:endParaRPr lang="es-E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6264696"/>
            <a:ext cx="9144000" cy="6061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Picture 2" descr="Resultat d'imatges de xxi up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5" b="13927"/>
          <a:stretch/>
        </p:blipFill>
        <p:spPr bwMode="auto">
          <a:xfrm>
            <a:off x="7596336" y="6264696"/>
            <a:ext cx="1573685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5541" y="0"/>
            <a:ext cx="9144000" cy="6061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04120" y="1233"/>
            <a:ext cx="1973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</a:rPr>
              <a:t>2. Problemas</a:t>
            </a:r>
          </a:p>
          <a:p>
            <a:endParaRPr lang="es-ES" sz="1000" dirty="0">
              <a:solidFill>
                <a:schemeClr val="bg1"/>
              </a:solidFill>
            </a:endParaRPr>
          </a:p>
          <a:p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7905" y="1233"/>
            <a:ext cx="1973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</a:rPr>
              <a:t>1. Valoración de la situación actual</a:t>
            </a:r>
          </a:p>
          <a:p>
            <a:r>
              <a:rPr lang="es-ES" sz="1000" dirty="0">
                <a:solidFill>
                  <a:schemeClr val="bg1"/>
                </a:solidFill>
              </a:rPr>
              <a:t>	</a:t>
            </a:r>
            <a:r>
              <a:rPr lang="es-ES" sz="1000" dirty="0" smtClean="0">
                <a:solidFill>
                  <a:schemeClr val="bg1">
                    <a:lumMod val="95000"/>
                  </a:schemeClr>
                </a:solidFill>
              </a:rPr>
              <a:t>Metropolitano</a:t>
            </a:r>
          </a:p>
          <a:p>
            <a:r>
              <a:rPr lang="es-ES" sz="1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s-ES" sz="1000" dirty="0" smtClean="0">
                <a:solidFill>
                  <a:schemeClr val="bg1"/>
                </a:solidFill>
              </a:rPr>
              <a:t>Plan actual</a:t>
            </a:r>
          </a:p>
          <a:p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7504" y="637498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</a:rPr>
              <a:t>Alicia </a:t>
            </a:r>
            <a:r>
              <a:rPr lang="es-ES" sz="1000" dirty="0" err="1" smtClean="0">
                <a:solidFill>
                  <a:schemeClr val="bg1"/>
                </a:solidFill>
              </a:rPr>
              <a:t>Cosin</a:t>
            </a:r>
            <a:r>
              <a:rPr lang="es-ES" sz="1000" dirty="0" smtClean="0">
                <a:solidFill>
                  <a:schemeClr val="bg1"/>
                </a:solidFill>
              </a:rPr>
              <a:t> </a:t>
            </a:r>
            <a:r>
              <a:rPr lang="es-ES" sz="1000" dirty="0" err="1" smtClean="0">
                <a:solidFill>
                  <a:schemeClr val="bg1"/>
                </a:solidFill>
              </a:rPr>
              <a:t>Bau</a:t>
            </a:r>
            <a:endParaRPr lang="es-ES" sz="1000" dirty="0" smtClean="0">
              <a:solidFill>
                <a:schemeClr val="bg1"/>
              </a:solidFill>
            </a:endParaRPr>
          </a:p>
          <a:p>
            <a:r>
              <a:rPr lang="es-ES" sz="1000" dirty="0" smtClean="0">
                <a:solidFill>
                  <a:schemeClr val="bg1"/>
                </a:solidFill>
              </a:rPr>
              <a:t>Alejandra Bas González</a:t>
            </a:r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148064" y="4613706"/>
            <a:ext cx="35704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500" b="1" dirty="0" smtClean="0">
                <a:solidFill>
                  <a:prstClr val="black"/>
                </a:solidFill>
              </a:rPr>
              <a:t>¿Cuáles son las intenciones?</a:t>
            </a:r>
          </a:p>
          <a:p>
            <a:pPr lvl="0" algn="just"/>
            <a:r>
              <a:rPr lang="es-ES" sz="1500" b="1" dirty="0">
                <a:solidFill>
                  <a:prstClr val="black"/>
                </a:solidFill>
              </a:rPr>
              <a:t>	</a:t>
            </a:r>
            <a:r>
              <a:rPr lang="es-ES" sz="1500" b="1" dirty="0" smtClean="0">
                <a:solidFill>
                  <a:prstClr val="black"/>
                </a:solidFill>
              </a:rPr>
              <a:t>- </a:t>
            </a:r>
            <a:r>
              <a:rPr lang="es-ES" sz="1200" dirty="0" smtClean="0">
                <a:solidFill>
                  <a:prstClr val="black"/>
                </a:solidFill>
              </a:rPr>
              <a:t>Finalizar el rio de forma semejante a como empieza (Parque de Cabecera) aprovechando la forma irregular del circuito de Fórmula 1.</a:t>
            </a:r>
            <a:endParaRPr lang="es-ES" sz="1200" dirty="0">
              <a:solidFill>
                <a:prstClr val="black"/>
              </a:solidFill>
            </a:endParaRPr>
          </a:p>
          <a:p>
            <a:pPr lvl="0" algn="just"/>
            <a:r>
              <a:rPr lang="es-ES" sz="1200" dirty="0" smtClean="0">
                <a:solidFill>
                  <a:prstClr val="black"/>
                </a:solidFill>
              </a:rPr>
              <a:t>	</a:t>
            </a:r>
            <a:r>
              <a:rPr lang="es-ES" sz="1200" b="1" dirty="0" smtClean="0">
                <a:solidFill>
                  <a:prstClr val="black"/>
                </a:solidFill>
              </a:rPr>
              <a:t>- </a:t>
            </a:r>
            <a:r>
              <a:rPr lang="es-ES" sz="1200" dirty="0" smtClean="0">
                <a:solidFill>
                  <a:prstClr val="black"/>
                </a:solidFill>
              </a:rPr>
              <a:t>Multifuncional: residencial e infraestructuras administrativas para el puerto.</a:t>
            </a:r>
            <a:endParaRPr lang="es-ES" sz="1200" b="1" dirty="0" smtClean="0">
              <a:solidFill>
                <a:prstClr val="black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432710" y="-6165"/>
            <a:ext cx="1973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Propuestas</a:t>
            </a:r>
          </a:p>
          <a:p>
            <a:endParaRPr lang="es-ES" sz="1000" dirty="0">
              <a:solidFill>
                <a:schemeClr val="bg1"/>
              </a:solidFill>
            </a:endParaRPr>
          </a:p>
          <a:p>
            <a:endParaRPr lang="es-ES" sz="1000" dirty="0">
              <a:solidFill>
                <a:schemeClr val="bg1"/>
              </a:solidFill>
            </a:endParaRPr>
          </a:p>
        </p:txBody>
      </p:sp>
      <p:pic>
        <p:nvPicPr>
          <p:cNvPr id="6148" name="Picture 4" descr="C:\Users\usuario\Documents\ALICIA\URB_EjB\Propuesta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4" t="26167" r="8789" b="15646"/>
          <a:stretch/>
        </p:blipFill>
        <p:spPr bwMode="auto">
          <a:xfrm>
            <a:off x="77905" y="836712"/>
            <a:ext cx="4953764" cy="34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uario\Documents\ALICIA\URB_EjB\Propuesta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7" t="2439" r="22477" b="94033"/>
          <a:stretch/>
        </p:blipFill>
        <p:spPr bwMode="auto">
          <a:xfrm>
            <a:off x="951047" y="4371019"/>
            <a:ext cx="326469" cy="3264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uario\Documents\ALICIA\URB_EjB\Propuesta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6" t="2584" r="15632" b="92947"/>
          <a:stretch/>
        </p:blipFill>
        <p:spPr bwMode="auto">
          <a:xfrm>
            <a:off x="945606" y="4922686"/>
            <a:ext cx="337351" cy="3373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uario\Documents\ALICIA\URB_EjB\Propuesta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2" t="1879" r="29944" b="94358"/>
          <a:stretch/>
        </p:blipFill>
        <p:spPr bwMode="auto">
          <a:xfrm>
            <a:off x="941166" y="5463473"/>
            <a:ext cx="341791" cy="3417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296144" y="439886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s-ES" sz="1200" dirty="0" smtClean="0">
                <a:solidFill>
                  <a:prstClr val="black"/>
                </a:solidFill>
              </a:rPr>
              <a:t>Edificios residenciales</a:t>
            </a:r>
          </a:p>
          <a:p>
            <a:pPr lvl="0" algn="just"/>
            <a:endParaRPr lang="es-ES" sz="1200" dirty="0" smtClean="0">
              <a:solidFill>
                <a:prstClr val="black"/>
              </a:solidFill>
            </a:endParaRPr>
          </a:p>
          <a:p>
            <a:pPr lvl="0" algn="just"/>
            <a:endParaRPr lang="es-ES" sz="1200" dirty="0">
              <a:solidFill>
                <a:prstClr val="black"/>
              </a:solidFill>
            </a:endParaRPr>
          </a:p>
          <a:p>
            <a:pPr lvl="0" algn="just"/>
            <a:r>
              <a:rPr lang="es-ES" sz="1200" dirty="0" smtClean="0">
                <a:solidFill>
                  <a:prstClr val="black"/>
                </a:solidFill>
              </a:rPr>
              <a:t>Infraestructuras administrativas para el puerto</a:t>
            </a:r>
          </a:p>
          <a:p>
            <a:pPr lvl="0" algn="just"/>
            <a:endParaRPr lang="es-ES" sz="1200" dirty="0">
              <a:solidFill>
                <a:prstClr val="black"/>
              </a:solidFill>
            </a:endParaRPr>
          </a:p>
          <a:p>
            <a:pPr lvl="0" algn="just"/>
            <a:endParaRPr lang="es-ES" sz="1200" dirty="0" smtClean="0">
              <a:solidFill>
                <a:prstClr val="black"/>
              </a:solidFill>
            </a:endParaRPr>
          </a:p>
          <a:p>
            <a:pPr lvl="0" algn="just"/>
            <a:r>
              <a:rPr lang="es-ES" sz="1200" dirty="0" smtClean="0">
                <a:solidFill>
                  <a:prstClr val="black"/>
                </a:solidFill>
              </a:rPr>
              <a:t>Zona verde, terminación del rio</a:t>
            </a:r>
          </a:p>
        </p:txBody>
      </p:sp>
      <p:pic>
        <p:nvPicPr>
          <p:cNvPr id="6152" name="Picture 8" descr="C:\Users\usuario\Documents\ALICIA\URB_EjB\VistaAere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1"/>
            <a:ext cx="2648616" cy="34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9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6264696"/>
            <a:ext cx="9144000" cy="6061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Picture 2" descr="Resultat d'imatges de xxi up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5" b="13927"/>
          <a:stretch/>
        </p:blipFill>
        <p:spPr bwMode="auto">
          <a:xfrm>
            <a:off x="7596336" y="6264696"/>
            <a:ext cx="1573685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5541" y="0"/>
            <a:ext cx="9144000" cy="6061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04120" y="1233"/>
            <a:ext cx="1973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</a:rPr>
              <a:t>2. Problemas</a:t>
            </a:r>
          </a:p>
          <a:p>
            <a:endParaRPr lang="es-ES" sz="1000" dirty="0">
              <a:solidFill>
                <a:schemeClr val="bg1"/>
              </a:solidFill>
            </a:endParaRPr>
          </a:p>
          <a:p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7905" y="1233"/>
            <a:ext cx="1973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</a:rPr>
              <a:t>1. Valoración de la situación actual</a:t>
            </a:r>
          </a:p>
          <a:p>
            <a:r>
              <a:rPr lang="es-ES" sz="1000" dirty="0">
                <a:solidFill>
                  <a:schemeClr val="bg1"/>
                </a:solidFill>
              </a:rPr>
              <a:t>	</a:t>
            </a:r>
            <a:r>
              <a:rPr lang="es-ES" sz="1000" dirty="0" smtClean="0">
                <a:solidFill>
                  <a:schemeClr val="bg1">
                    <a:lumMod val="95000"/>
                  </a:schemeClr>
                </a:solidFill>
              </a:rPr>
              <a:t>Metropolitano</a:t>
            </a:r>
          </a:p>
          <a:p>
            <a:r>
              <a:rPr lang="es-ES" sz="1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s-ES" sz="1000" dirty="0" smtClean="0">
                <a:solidFill>
                  <a:schemeClr val="bg1"/>
                </a:solidFill>
              </a:rPr>
              <a:t>Plan actual</a:t>
            </a:r>
          </a:p>
          <a:p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7504" y="637498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</a:rPr>
              <a:t>Alicia </a:t>
            </a:r>
            <a:r>
              <a:rPr lang="es-ES" sz="1000" dirty="0" err="1" smtClean="0">
                <a:solidFill>
                  <a:schemeClr val="bg1"/>
                </a:solidFill>
              </a:rPr>
              <a:t>Cosin</a:t>
            </a:r>
            <a:r>
              <a:rPr lang="es-ES" sz="1000" dirty="0" smtClean="0">
                <a:solidFill>
                  <a:schemeClr val="bg1"/>
                </a:solidFill>
              </a:rPr>
              <a:t> </a:t>
            </a:r>
            <a:r>
              <a:rPr lang="es-ES" sz="1000" dirty="0" err="1" smtClean="0">
                <a:solidFill>
                  <a:schemeClr val="bg1"/>
                </a:solidFill>
              </a:rPr>
              <a:t>Bau</a:t>
            </a:r>
            <a:endParaRPr lang="es-ES" sz="1000" dirty="0" smtClean="0">
              <a:solidFill>
                <a:schemeClr val="bg1"/>
              </a:solidFill>
            </a:endParaRPr>
          </a:p>
          <a:p>
            <a:r>
              <a:rPr lang="es-ES" sz="1000" dirty="0" smtClean="0">
                <a:solidFill>
                  <a:schemeClr val="bg1"/>
                </a:solidFill>
              </a:rPr>
              <a:t>Alejandra Bas González</a:t>
            </a:r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92080" y="1797860"/>
            <a:ext cx="35704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500" b="1" dirty="0" smtClean="0">
                <a:solidFill>
                  <a:prstClr val="black"/>
                </a:solidFill>
              </a:rPr>
              <a:t>¿Cuáles son las intenciones?</a:t>
            </a:r>
          </a:p>
          <a:p>
            <a:pPr lvl="0" algn="just"/>
            <a:r>
              <a:rPr lang="es-ES" sz="1500" b="1" dirty="0">
                <a:solidFill>
                  <a:prstClr val="black"/>
                </a:solidFill>
              </a:rPr>
              <a:t>	</a:t>
            </a:r>
            <a:r>
              <a:rPr lang="es-ES" sz="1500" b="1" dirty="0" smtClean="0">
                <a:solidFill>
                  <a:prstClr val="black"/>
                </a:solidFill>
              </a:rPr>
              <a:t>- </a:t>
            </a:r>
            <a:r>
              <a:rPr lang="es-ES" sz="1200" dirty="0" smtClean="0">
                <a:solidFill>
                  <a:prstClr val="black"/>
                </a:solidFill>
              </a:rPr>
              <a:t>Finalizar el Jardín del Turia y que a su vez sirva de colchón verde con respecto a las vías, mientras que integramos el cementerio del Grao</a:t>
            </a:r>
            <a:r>
              <a:rPr lang="es-ES" sz="1200" dirty="0" smtClean="0">
                <a:solidFill>
                  <a:prstClr val="black"/>
                </a:solidFill>
              </a:rPr>
              <a:t>.</a:t>
            </a:r>
            <a:endParaRPr lang="es-ES" sz="1200" dirty="0">
              <a:solidFill>
                <a:prstClr val="black"/>
              </a:solidFill>
            </a:endParaRPr>
          </a:p>
          <a:p>
            <a:pPr lvl="0" algn="just"/>
            <a:r>
              <a:rPr lang="es-ES" sz="1200" dirty="0" smtClean="0">
                <a:solidFill>
                  <a:prstClr val="black"/>
                </a:solidFill>
              </a:rPr>
              <a:t>	</a:t>
            </a:r>
            <a:r>
              <a:rPr lang="es-ES" sz="1200" b="1" dirty="0" smtClean="0">
                <a:solidFill>
                  <a:prstClr val="black"/>
                </a:solidFill>
              </a:rPr>
              <a:t>- </a:t>
            </a:r>
            <a:r>
              <a:rPr lang="es-ES" sz="1200" dirty="0" smtClean="0">
                <a:solidFill>
                  <a:prstClr val="black"/>
                </a:solidFill>
              </a:rPr>
              <a:t>Multifuncional: residencial e infraestructuras administrativas para el puerto.</a:t>
            </a:r>
            <a:endParaRPr lang="es-ES" sz="1200" b="1" dirty="0" smtClean="0">
              <a:solidFill>
                <a:prstClr val="black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432710" y="-6165"/>
            <a:ext cx="1973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Propuestas</a:t>
            </a:r>
          </a:p>
          <a:p>
            <a:endParaRPr lang="es-ES" sz="1000" dirty="0">
              <a:solidFill>
                <a:schemeClr val="bg1"/>
              </a:solidFill>
            </a:endParaRPr>
          </a:p>
          <a:p>
            <a:endParaRPr lang="es-ES" sz="1000" dirty="0">
              <a:solidFill>
                <a:schemeClr val="bg1"/>
              </a:solidFill>
            </a:endParaRPr>
          </a:p>
        </p:txBody>
      </p:sp>
      <p:pic>
        <p:nvPicPr>
          <p:cNvPr id="6149" name="Picture 5" descr="C:\Users\usuario\Documents\ALICIA\URB_EjB\Propuesta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7" t="2439" r="22477" b="94033"/>
          <a:stretch/>
        </p:blipFill>
        <p:spPr bwMode="auto">
          <a:xfrm>
            <a:off x="951047" y="4371019"/>
            <a:ext cx="326469" cy="3264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uario\Documents\ALICIA\URB_EjB\Propuesta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6" t="2584" r="15632" b="92947"/>
          <a:stretch/>
        </p:blipFill>
        <p:spPr bwMode="auto">
          <a:xfrm>
            <a:off x="945606" y="4922686"/>
            <a:ext cx="337351" cy="3373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uario\Documents\ALICIA\URB_EjB\Propuesta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2" t="1879" r="29944" b="94358"/>
          <a:stretch/>
        </p:blipFill>
        <p:spPr bwMode="auto">
          <a:xfrm>
            <a:off x="941166" y="5463473"/>
            <a:ext cx="341791" cy="3417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296144" y="439886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s-ES" sz="1200" dirty="0" smtClean="0">
                <a:solidFill>
                  <a:prstClr val="black"/>
                </a:solidFill>
              </a:rPr>
              <a:t>Edificios residenciales</a:t>
            </a:r>
          </a:p>
          <a:p>
            <a:pPr lvl="0" algn="just"/>
            <a:endParaRPr lang="es-ES" sz="1200" dirty="0" smtClean="0">
              <a:solidFill>
                <a:prstClr val="black"/>
              </a:solidFill>
            </a:endParaRPr>
          </a:p>
          <a:p>
            <a:pPr lvl="0" algn="just"/>
            <a:endParaRPr lang="es-ES" sz="1200" dirty="0">
              <a:solidFill>
                <a:prstClr val="black"/>
              </a:solidFill>
            </a:endParaRPr>
          </a:p>
          <a:p>
            <a:pPr lvl="0" algn="just"/>
            <a:r>
              <a:rPr lang="es-ES" sz="1200" dirty="0" smtClean="0">
                <a:solidFill>
                  <a:prstClr val="black"/>
                </a:solidFill>
              </a:rPr>
              <a:t>Infraestructuras administrativas para el puerto</a:t>
            </a:r>
          </a:p>
          <a:p>
            <a:pPr lvl="0" algn="just"/>
            <a:endParaRPr lang="es-ES" sz="1200" dirty="0">
              <a:solidFill>
                <a:prstClr val="black"/>
              </a:solidFill>
            </a:endParaRPr>
          </a:p>
          <a:p>
            <a:pPr lvl="0" algn="just"/>
            <a:endParaRPr lang="es-ES" sz="1200" dirty="0" smtClean="0">
              <a:solidFill>
                <a:prstClr val="black"/>
              </a:solidFill>
            </a:endParaRPr>
          </a:p>
          <a:p>
            <a:pPr lvl="0" algn="just"/>
            <a:r>
              <a:rPr lang="es-ES" sz="1200" dirty="0" smtClean="0">
                <a:solidFill>
                  <a:prstClr val="black"/>
                </a:solidFill>
              </a:rPr>
              <a:t>Zona verde, terminación del rio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8" r="18898"/>
          <a:stretch/>
        </p:blipFill>
        <p:spPr>
          <a:xfrm>
            <a:off x="193323" y="790787"/>
            <a:ext cx="4896544" cy="34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383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222</Words>
  <Application>Microsoft Office PowerPoint</Application>
  <PresentationFormat>Presentación en pantalla (4:3)</PresentationFormat>
  <Paragraphs>76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Aharoni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Alejandra Bas González</cp:lastModifiedBy>
  <cp:revision>12</cp:revision>
  <dcterms:created xsi:type="dcterms:W3CDTF">2016-12-22T23:16:17Z</dcterms:created>
  <dcterms:modified xsi:type="dcterms:W3CDTF">2016-12-23T19:14:46Z</dcterms:modified>
</cp:coreProperties>
</file>