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57" r:id="rId4"/>
    <p:sldId id="258" r:id="rId5"/>
    <p:sldId id="259" r:id="rId6"/>
    <p:sldId id="261" r:id="rId7"/>
    <p:sldId id="262" r:id="rId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4" d="100"/>
          <a:sy n="94" d="100"/>
        </p:scale>
        <p:origin x="1123"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C5913884-CA6A-4A1C-A2E0-988FD0895A42}" type="datetimeFigureOut">
              <a:rPr lang="es-ES" smtClean="0"/>
              <a:t>22/12/2016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00349566-DB39-43CC-BC90-93CB09CA6139}" type="slidenum">
              <a:rPr lang="es-ES" smtClean="0"/>
              <a:t>‹Nº›</a:t>
            </a:fld>
            <a:endParaRPr lang="es-ES"/>
          </a:p>
        </p:txBody>
      </p:sp>
    </p:spTree>
    <p:extLst>
      <p:ext uri="{BB962C8B-B14F-4D97-AF65-F5344CB8AC3E}">
        <p14:creationId xmlns:p14="http://schemas.microsoft.com/office/powerpoint/2010/main" val="1798918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5913884-CA6A-4A1C-A2E0-988FD0895A42}" type="datetimeFigureOut">
              <a:rPr lang="es-ES" smtClean="0"/>
              <a:t>22/12/2016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00349566-DB39-43CC-BC90-93CB09CA6139}" type="slidenum">
              <a:rPr lang="es-ES" smtClean="0"/>
              <a:t>‹Nº›</a:t>
            </a:fld>
            <a:endParaRPr lang="es-ES"/>
          </a:p>
        </p:txBody>
      </p:sp>
    </p:spTree>
    <p:extLst>
      <p:ext uri="{BB962C8B-B14F-4D97-AF65-F5344CB8AC3E}">
        <p14:creationId xmlns:p14="http://schemas.microsoft.com/office/powerpoint/2010/main" val="2256675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5913884-CA6A-4A1C-A2E0-988FD0895A42}" type="datetimeFigureOut">
              <a:rPr lang="es-ES" smtClean="0"/>
              <a:t>22/12/2016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00349566-DB39-43CC-BC90-93CB09CA6139}" type="slidenum">
              <a:rPr lang="es-ES" smtClean="0"/>
              <a:t>‹Nº›</a:t>
            </a:fld>
            <a:endParaRPr lang="es-ES"/>
          </a:p>
        </p:txBody>
      </p:sp>
    </p:spTree>
    <p:extLst>
      <p:ext uri="{BB962C8B-B14F-4D97-AF65-F5344CB8AC3E}">
        <p14:creationId xmlns:p14="http://schemas.microsoft.com/office/powerpoint/2010/main" val="795933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5913884-CA6A-4A1C-A2E0-988FD0895A42}" type="datetimeFigureOut">
              <a:rPr lang="es-ES" smtClean="0"/>
              <a:t>22/12/2016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00349566-DB39-43CC-BC90-93CB09CA6139}" type="slidenum">
              <a:rPr lang="es-ES" smtClean="0"/>
              <a:t>‹Nº›</a:t>
            </a:fld>
            <a:endParaRPr lang="es-ES"/>
          </a:p>
        </p:txBody>
      </p:sp>
    </p:spTree>
    <p:extLst>
      <p:ext uri="{BB962C8B-B14F-4D97-AF65-F5344CB8AC3E}">
        <p14:creationId xmlns:p14="http://schemas.microsoft.com/office/powerpoint/2010/main" val="1054579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5913884-CA6A-4A1C-A2E0-988FD0895A42}" type="datetimeFigureOut">
              <a:rPr lang="es-ES" smtClean="0"/>
              <a:t>22/12/2016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00349566-DB39-43CC-BC90-93CB09CA6139}" type="slidenum">
              <a:rPr lang="es-ES" smtClean="0"/>
              <a:t>‹Nº›</a:t>
            </a:fld>
            <a:endParaRPr lang="es-ES"/>
          </a:p>
        </p:txBody>
      </p:sp>
    </p:spTree>
    <p:extLst>
      <p:ext uri="{BB962C8B-B14F-4D97-AF65-F5344CB8AC3E}">
        <p14:creationId xmlns:p14="http://schemas.microsoft.com/office/powerpoint/2010/main" val="1699644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C5913884-CA6A-4A1C-A2E0-988FD0895A42}" type="datetimeFigureOut">
              <a:rPr lang="es-ES" smtClean="0"/>
              <a:t>22/12/2016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00349566-DB39-43CC-BC90-93CB09CA6139}" type="slidenum">
              <a:rPr lang="es-ES" smtClean="0"/>
              <a:t>‹Nº›</a:t>
            </a:fld>
            <a:endParaRPr lang="es-ES"/>
          </a:p>
        </p:txBody>
      </p:sp>
    </p:spTree>
    <p:extLst>
      <p:ext uri="{BB962C8B-B14F-4D97-AF65-F5344CB8AC3E}">
        <p14:creationId xmlns:p14="http://schemas.microsoft.com/office/powerpoint/2010/main" val="402561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C5913884-CA6A-4A1C-A2E0-988FD0895A42}" type="datetimeFigureOut">
              <a:rPr lang="es-ES" smtClean="0"/>
              <a:t>22/12/2016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00349566-DB39-43CC-BC90-93CB09CA6139}" type="slidenum">
              <a:rPr lang="es-ES" smtClean="0"/>
              <a:t>‹Nº›</a:t>
            </a:fld>
            <a:endParaRPr lang="es-ES"/>
          </a:p>
        </p:txBody>
      </p:sp>
    </p:spTree>
    <p:extLst>
      <p:ext uri="{BB962C8B-B14F-4D97-AF65-F5344CB8AC3E}">
        <p14:creationId xmlns:p14="http://schemas.microsoft.com/office/powerpoint/2010/main" val="4085555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C5913884-CA6A-4A1C-A2E0-988FD0895A42}" type="datetimeFigureOut">
              <a:rPr lang="es-ES" smtClean="0"/>
              <a:t>22/12/2016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00349566-DB39-43CC-BC90-93CB09CA6139}" type="slidenum">
              <a:rPr lang="es-ES" smtClean="0"/>
              <a:t>‹Nº›</a:t>
            </a:fld>
            <a:endParaRPr lang="es-ES"/>
          </a:p>
        </p:txBody>
      </p:sp>
    </p:spTree>
    <p:extLst>
      <p:ext uri="{BB962C8B-B14F-4D97-AF65-F5344CB8AC3E}">
        <p14:creationId xmlns:p14="http://schemas.microsoft.com/office/powerpoint/2010/main" val="1399232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913884-CA6A-4A1C-A2E0-988FD0895A42}" type="datetimeFigureOut">
              <a:rPr lang="es-ES" smtClean="0"/>
              <a:t>22/12/2016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00349566-DB39-43CC-BC90-93CB09CA6139}" type="slidenum">
              <a:rPr lang="es-ES" smtClean="0"/>
              <a:t>‹Nº›</a:t>
            </a:fld>
            <a:endParaRPr lang="es-ES"/>
          </a:p>
        </p:txBody>
      </p:sp>
    </p:spTree>
    <p:extLst>
      <p:ext uri="{BB962C8B-B14F-4D97-AF65-F5344CB8AC3E}">
        <p14:creationId xmlns:p14="http://schemas.microsoft.com/office/powerpoint/2010/main" val="4236746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5913884-CA6A-4A1C-A2E0-988FD0895A42}" type="datetimeFigureOut">
              <a:rPr lang="es-ES" smtClean="0"/>
              <a:t>22/12/2016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00349566-DB39-43CC-BC90-93CB09CA6139}" type="slidenum">
              <a:rPr lang="es-ES" smtClean="0"/>
              <a:t>‹Nº›</a:t>
            </a:fld>
            <a:endParaRPr lang="es-ES"/>
          </a:p>
        </p:txBody>
      </p:sp>
    </p:spTree>
    <p:extLst>
      <p:ext uri="{BB962C8B-B14F-4D97-AF65-F5344CB8AC3E}">
        <p14:creationId xmlns:p14="http://schemas.microsoft.com/office/powerpoint/2010/main" val="227671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5913884-CA6A-4A1C-A2E0-988FD0895A42}" type="datetimeFigureOut">
              <a:rPr lang="es-ES" smtClean="0"/>
              <a:t>22/12/2016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00349566-DB39-43CC-BC90-93CB09CA6139}" type="slidenum">
              <a:rPr lang="es-ES" smtClean="0"/>
              <a:t>‹Nº›</a:t>
            </a:fld>
            <a:endParaRPr lang="es-ES"/>
          </a:p>
        </p:txBody>
      </p:sp>
    </p:spTree>
    <p:extLst>
      <p:ext uri="{BB962C8B-B14F-4D97-AF65-F5344CB8AC3E}">
        <p14:creationId xmlns:p14="http://schemas.microsoft.com/office/powerpoint/2010/main" val="4274854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913884-CA6A-4A1C-A2E0-988FD0895A42}" type="datetimeFigureOut">
              <a:rPr lang="es-ES" smtClean="0"/>
              <a:t>22/12/2016</a:t>
            </a:fld>
            <a:endParaRPr lang="es-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349566-DB39-43CC-BC90-93CB09CA6139}" type="slidenum">
              <a:rPr lang="es-ES" smtClean="0"/>
              <a:t>‹Nº›</a:t>
            </a:fld>
            <a:endParaRPr lang="es-ES"/>
          </a:p>
        </p:txBody>
      </p:sp>
    </p:spTree>
    <p:extLst>
      <p:ext uri="{BB962C8B-B14F-4D97-AF65-F5344CB8AC3E}">
        <p14:creationId xmlns:p14="http://schemas.microsoft.com/office/powerpoint/2010/main" val="36285677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print">
            <a:extLst>
              <a:ext uri="{28A0092B-C50C-407E-A947-70E740481C1C}">
                <a14:useLocalDpi xmlns:a14="http://schemas.microsoft.com/office/drawing/2010/main" val="0"/>
              </a:ext>
            </a:extLst>
          </a:blip>
          <a:srcRect l="14821" t="759" r="23215" b="1302"/>
          <a:stretch/>
        </p:blipFill>
        <p:spPr>
          <a:xfrm>
            <a:off x="0" y="1"/>
            <a:ext cx="8797510" cy="6858000"/>
          </a:xfrm>
          <a:prstGeom prst="rect">
            <a:avLst/>
          </a:prstGeom>
        </p:spPr>
      </p:pic>
      <p:sp>
        <p:nvSpPr>
          <p:cNvPr id="5" name="CuadroTexto 4"/>
          <p:cNvSpPr txBox="1"/>
          <p:nvPr/>
        </p:nvSpPr>
        <p:spPr>
          <a:xfrm>
            <a:off x="5225143" y="122464"/>
            <a:ext cx="3657600" cy="738664"/>
          </a:xfrm>
          <a:prstGeom prst="rect">
            <a:avLst/>
          </a:prstGeom>
          <a:noFill/>
        </p:spPr>
        <p:txBody>
          <a:bodyPr wrap="square" rtlCol="0">
            <a:spAutoFit/>
          </a:bodyPr>
          <a:lstStyle/>
          <a:p>
            <a:pPr algn="r"/>
            <a:r>
              <a:rPr lang="es-ES" sz="2400" dirty="0" smtClean="0">
                <a:solidFill>
                  <a:schemeClr val="tx1">
                    <a:lumMod val="50000"/>
                    <a:lumOff val="50000"/>
                  </a:schemeClr>
                </a:solidFill>
              </a:rPr>
              <a:t>PAI GRAU- COCOTERS</a:t>
            </a:r>
          </a:p>
          <a:p>
            <a:pPr algn="r"/>
            <a:r>
              <a:rPr lang="es-ES" dirty="0" smtClean="0">
                <a:solidFill>
                  <a:schemeClr val="tx1">
                    <a:lumMod val="50000"/>
                    <a:lumOff val="50000"/>
                  </a:schemeClr>
                </a:solidFill>
              </a:rPr>
              <a:t>VALENCIA</a:t>
            </a:r>
            <a:endParaRPr lang="es-ES" dirty="0">
              <a:solidFill>
                <a:schemeClr val="tx1">
                  <a:lumMod val="50000"/>
                  <a:lumOff val="50000"/>
                </a:schemeClr>
              </a:solidFill>
            </a:endParaRPr>
          </a:p>
        </p:txBody>
      </p:sp>
      <p:sp>
        <p:nvSpPr>
          <p:cNvPr id="6" name="CuadroTexto 5"/>
          <p:cNvSpPr txBox="1"/>
          <p:nvPr/>
        </p:nvSpPr>
        <p:spPr>
          <a:xfrm>
            <a:off x="4972050" y="861128"/>
            <a:ext cx="3910693" cy="430887"/>
          </a:xfrm>
          <a:prstGeom prst="rect">
            <a:avLst/>
          </a:prstGeom>
          <a:noFill/>
        </p:spPr>
        <p:txBody>
          <a:bodyPr wrap="square" rtlCol="0">
            <a:spAutoFit/>
          </a:bodyPr>
          <a:lstStyle/>
          <a:p>
            <a:pPr algn="r"/>
            <a:r>
              <a:rPr lang="es-ES" sz="1100" dirty="0" smtClean="0">
                <a:solidFill>
                  <a:schemeClr val="tx1">
                    <a:lumMod val="50000"/>
                    <a:lumOff val="50000"/>
                  </a:schemeClr>
                </a:solidFill>
              </a:rPr>
              <a:t>X31- Casterá Tomás. Carla</a:t>
            </a:r>
          </a:p>
          <a:p>
            <a:pPr algn="r"/>
            <a:r>
              <a:rPr lang="es-ES" sz="1100" dirty="0">
                <a:solidFill>
                  <a:schemeClr val="tx1">
                    <a:lumMod val="50000"/>
                    <a:lumOff val="50000"/>
                  </a:schemeClr>
                </a:solidFill>
              </a:rPr>
              <a:t> </a:t>
            </a:r>
            <a:r>
              <a:rPr lang="es-ES" sz="1100" dirty="0" smtClean="0">
                <a:solidFill>
                  <a:schemeClr val="tx1">
                    <a:lumMod val="50000"/>
                    <a:lumOff val="50000"/>
                  </a:schemeClr>
                </a:solidFill>
              </a:rPr>
              <a:t>         López Játiva. </a:t>
            </a:r>
            <a:r>
              <a:rPr lang="es-ES" sz="1100" dirty="0" err="1" smtClean="0">
                <a:solidFill>
                  <a:schemeClr val="tx1">
                    <a:lumMod val="50000"/>
                    <a:lumOff val="50000"/>
                  </a:schemeClr>
                </a:solidFill>
              </a:rPr>
              <a:t>Victor</a:t>
            </a:r>
            <a:endParaRPr lang="es-ES" sz="1100" dirty="0">
              <a:solidFill>
                <a:schemeClr val="tx1">
                  <a:lumMod val="50000"/>
                  <a:lumOff val="50000"/>
                </a:schemeClr>
              </a:solidFill>
            </a:endParaRPr>
          </a:p>
        </p:txBody>
      </p:sp>
    </p:spTree>
    <p:extLst>
      <p:ext uri="{BB962C8B-B14F-4D97-AF65-F5344CB8AC3E}">
        <p14:creationId xmlns:p14="http://schemas.microsoft.com/office/powerpoint/2010/main" val="2491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print">
            <a:extLst>
              <a:ext uri="{28A0092B-C50C-407E-A947-70E740481C1C}">
                <a14:useLocalDpi xmlns:a14="http://schemas.microsoft.com/office/drawing/2010/main" val="0"/>
              </a:ext>
            </a:extLst>
          </a:blip>
          <a:srcRect l="13624" t="1153" r="10089"/>
          <a:stretch/>
        </p:blipFill>
        <p:spPr>
          <a:xfrm>
            <a:off x="0" y="0"/>
            <a:ext cx="7519307" cy="6856465"/>
          </a:xfrm>
          <a:prstGeom prst="rect">
            <a:avLst/>
          </a:prstGeom>
        </p:spPr>
      </p:pic>
      <p:sp>
        <p:nvSpPr>
          <p:cNvPr id="5" name="CuadroTexto 4"/>
          <p:cNvSpPr txBox="1"/>
          <p:nvPr/>
        </p:nvSpPr>
        <p:spPr>
          <a:xfrm>
            <a:off x="7589520" y="123335"/>
            <a:ext cx="1554480" cy="430887"/>
          </a:xfrm>
          <a:prstGeom prst="rect">
            <a:avLst/>
          </a:prstGeom>
          <a:noFill/>
        </p:spPr>
        <p:txBody>
          <a:bodyPr wrap="square" rtlCol="0">
            <a:spAutoFit/>
          </a:bodyPr>
          <a:lstStyle/>
          <a:p>
            <a:pPr algn="r"/>
            <a:r>
              <a:rPr lang="es-ES" sz="1100" b="1" u="sng" dirty="0" smtClean="0">
                <a:solidFill>
                  <a:schemeClr val="tx1">
                    <a:lumMod val="50000"/>
                    <a:lumOff val="50000"/>
                  </a:schemeClr>
                </a:solidFill>
              </a:rPr>
              <a:t>Estado actual del </a:t>
            </a:r>
          </a:p>
          <a:p>
            <a:pPr algn="r"/>
            <a:r>
              <a:rPr lang="es-ES" sz="1100" b="1" u="sng" dirty="0" smtClean="0">
                <a:solidFill>
                  <a:schemeClr val="tx1">
                    <a:lumMod val="50000"/>
                    <a:lumOff val="50000"/>
                  </a:schemeClr>
                </a:solidFill>
              </a:rPr>
              <a:t>PAI DEL GAU</a:t>
            </a:r>
            <a:endParaRPr lang="es-ES" sz="1100" b="1" u="sng" dirty="0">
              <a:solidFill>
                <a:schemeClr val="tx1">
                  <a:lumMod val="50000"/>
                  <a:lumOff val="50000"/>
                </a:schemeClr>
              </a:solidFill>
            </a:endParaRPr>
          </a:p>
        </p:txBody>
      </p:sp>
      <p:sp>
        <p:nvSpPr>
          <p:cNvPr id="6" name="CuadroTexto 5"/>
          <p:cNvSpPr txBox="1"/>
          <p:nvPr/>
        </p:nvSpPr>
        <p:spPr>
          <a:xfrm>
            <a:off x="7589520" y="849086"/>
            <a:ext cx="1448344" cy="3477875"/>
          </a:xfrm>
          <a:prstGeom prst="rect">
            <a:avLst/>
          </a:prstGeom>
          <a:noFill/>
        </p:spPr>
        <p:txBody>
          <a:bodyPr wrap="square" rtlCol="0">
            <a:spAutoFit/>
          </a:bodyPr>
          <a:lstStyle/>
          <a:p>
            <a:r>
              <a:rPr lang="es-ES" sz="1100" dirty="0" smtClean="0"/>
              <a:t>Lo que en su día fue uno de los puntos fuertes de la ciudad de Valencia, hoy es una zona abandonada tras ser adaptada para carreras de fórmula 1 quedando completamente apartada de la ciudad por una barrera ferroviaria. </a:t>
            </a:r>
          </a:p>
          <a:p>
            <a:endParaRPr lang="es-ES" sz="1100" dirty="0"/>
          </a:p>
          <a:p>
            <a:r>
              <a:rPr lang="es-ES" sz="1100" dirty="0" smtClean="0"/>
              <a:t>Estos dos inconvenientes evitan la expansión y el desarrollo de la zona además de marginar los antiguos poblados de la costa</a:t>
            </a:r>
            <a:endParaRPr lang="es-ES" sz="1100" dirty="0"/>
          </a:p>
        </p:txBody>
      </p:sp>
    </p:spTree>
    <p:extLst>
      <p:ext uri="{BB962C8B-B14F-4D97-AF65-F5344CB8AC3E}">
        <p14:creationId xmlns:p14="http://schemas.microsoft.com/office/powerpoint/2010/main" val="3613983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print">
            <a:extLst>
              <a:ext uri="{28A0092B-C50C-407E-A947-70E740481C1C}">
                <a14:useLocalDpi xmlns:a14="http://schemas.microsoft.com/office/drawing/2010/main" val="0"/>
              </a:ext>
            </a:extLst>
          </a:blip>
          <a:srcRect l="13928" t="2231" r="22679" b="3364"/>
          <a:stretch/>
        </p:blipFill>
        <p:spPr>
          <a:xfrm>
            <a:off x="0" y="0"/>
            <a:ext cx="6483594" cy="6858000"/>
          </a:xfrm>
          <a:prstGeom prst="rect">
            <a:avLst/>
          </a:prstGeom>
        </p:spPr>
      </p:pic>
      <p:pic>
        <p:nvPicPr>
          <p:cNvPr id="5" name="Imagen 4"/>
          <p:cNvPicPr>
            <a:picLocks noChangeAspect="1"/>
          </p:cNvPicPr>
          <p:nvPr/>
        </p:nvPicPr>
        <p:blipFill rotWithShape="1">
          <a:blip r:embed="rId3" cstate="print">
            <a:extLst>
              <a:ext uri="{28A0092B-C50C-407E-A947-70E740481C1C}">
                <a14:useLocalDpi xmlns:a14="http://schemas.microsoft.com/office/drawing/2010/main" val="0"/>
              </a:ext>
            </a:extLst>
          </a:blip>
          <a:srcRect l="69911" t="15557" r="2857" b="23350"/>
          <a:stretch/>
        </p:blipFill>
        <p:spPr>
          <a:xfrm>
            <a:off x="6580415" y="2653392"/>
            <a:ext cx="2490107" cy="3967843"/>
          </a:xfrm>
          <a:prstGeom prst="rect">
            <a:avLst/>
          </a:prstGeom>
        </p:spPr>
      </p:pic>
      <p:sp>
        <p:nvSpPr>
          <p:cNvPr id="6" name="CuadroTexto 5"/>
          <p:cNvSpPr txBox="1"/>
          <p:nvPr/>
        </p:nvSpPr>
        <p:spPr>
          <a:xfrm>
            <a:off x="6580415" y="1206842"/>
            <a:ext cx="2400299" cy="1446550"/>
          </a:xfrm>
          <a:prstGeom prst="rect">
            <a:avLst/>
          </a:prstGeom>
          <a:noFill/>
        </p:spPr>
        <p:txBody>
          <a:bodyPr wrap="square" rtlCol="0">
            <a:spAutoFit/>
          </a:bodyPr>
          <a:lstStyle/>
          <a:p>
            <a:pPr algn="just"/>
            <a:r>
              <a:rPr lang="es-ES" sz="1100" dirty="0" smtClean="0"/>
              <a:t>El PAI del Grau debe conectar el barrio de Nazaret con la ciudad y con el puerto, además es el término de la avenida de Francia, antigua línea de comunicación con ferrocarril entre Valencia y su puerto.</a:t>
            </a:r>
          </a:p>
          <a:p>
            <a:endParaRPr lang="es-ES" sz="1100" dirty="0"/>
          </a:p>
          <a:p>
            <a:endParaRPr lang="es-ES" sz="1100" dirty="0"/>
          </a:p>
        </p:txBody>
      </p:sp>
      <p:sp>
        <p:nvSpPr>
          <p:cNvPr id="7" name="CuadroTexto 6"/>
          <p:cNvSpPr txBox="1"/>
          <p:nvPr/>
        </p:nvSpPr>
        <p:spPr>
          <a:xfrm>
            <a:off x="6359979" y="123335"/>
            <a:ext cx="2784021" cy="261610"/>
          </a:xfrm>
          <a:prstGeom prst="rect">
            <a:avLst/>
          </a:prstGeom>
          <a:noFill/>
        </p:spPr>
        <p:txBody>
          <a:bodyPr wrap="square" rtlCol="0">
            <a:spAutoFit/>
          </a:bodyPr>
          <a:lstStyle/>
          <a:p>
            <a:pPr algn="r"/>
            <a:r>
              <a:rPr lang="es-ES" sz="1100" b="1" u="sng" dirty="0" smtClean="0">
                <a:solidFill>
                  <a:schemeClr val="tx1">
                    <a:lumMod val="50000"/>
                    <a:lumOff val="50000"/>
                  </a:schemeClr>
                </a:solidFill>
              </a:rPr>
              <a:t>PLAN APROVADO PARA EL PAI DEL GRAU</a:t>
            </a:r>
            <a:endParaRPr lang="es-ES" sz="1100" b="1" u="sng" dirty="0">
              <a:solidFill>
                <a:schemeClr val="tx1">
                  <a:lumMod val="50000"/>
                  <a:lumOff val="50000"/>
                </a:schemeClr>
              </a:solidFill>
            </a:endParaRPr>
          </a:p>
        </p:txBody>
      </p:sp>
    </p:spTree>
    <p:extLst>
      <p:ext uri="{BB962C8B-B14F-4D97-AF65-F5344CB8AC3E}">
        <p14:creationId xmlns:p14="http://schemas.microsoft.com/office/powerpoint/2010/main" val="2100564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841" t="2483" r="22334" b="2572"/>
          <a:stretch/>
        </p:blipFill>
        <p:spPr>
          <a:xfrm>
            <a:off x="-1" y="0"/>
            <a:ext cx="7631207" cy="6858000"/>
          </a:xfrm>
        </p:spPr>
      </p:pic>
      <p:sp>
        <p:nvSpPr>
          <p:cNvPr id="5" name="CuadroTexto 4"/>
          <p:cNvSpPr txBox="1"/>
          <p:nvPr/>
        </p:nvSpPr>
        <p:spPr>
          <a:xfrm>
            <a:off x="7589520" y="123335"/>
            <a:ext cx="1554480" cy="430887"/>
          </a:xfrm>
          <a:prstGeom prst="rect">
            <a:avLst/>
          </a:prstGeom>
          <a:noFill/>
        </p:spPr>
        <p:txBody>
          <a:bodyPr wrap="square" rtlCol="0">
            <a:spAutoFit/>
          </a:bodyPr>
          <a:lstStyle/>
          <a:p>
            <a:pPr algn="r"/>
            <a:r>
              <a:rPr lang="es-ES" sz="1100" b="1" dirty="0" smtClean="0">
                <a:solidFill>
                  <a:schemeClr val="tx1">
                    <a:lumMod val="50000"/>
                    <a:lumOff val="50000"/>
                  </a:schemeClr>
                </a:solidFill>
              </a:rPr>
              <a:t>Circulación interior del PAI DEL GAU</a:t>
            </a:r>
            <a:endParaRPr lang="es-ES" sz="1100" b="1" dirty="0">
              <a:solidFill>
                <a:schemeClr val="tx1">
                  <a:lumMod val="50000"/>
                  <a:lumOff val="50000"/>
                </a:schemeClr>
              </a:solidFill>
            </a:endParaRPr>
          </a:p>
        </p:txBody>
      </p:sp>
      <p:cxnSp>
        <p:nvCxnSpPr>
          <p:cNvPr id="7" name="Conector recto 6"/>
          <p:cNvCxnSpPr/>
          <p:nvPr/>
        </p:nvCxnSpPr>
        <p:spPr>
          <a:xfrm>
            <a:off x="7707086" y="914400"/>
            <a:ext cx="261257"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CuadroTexto 7"/>
          <p:cNvSpPr txBox="1"/>
          <p:nvPr/>
        </p:nvSpPr>
        <p:spPr>
          <a:xfrm>
            <a:off x="8044223" y="783595"/>
            <a:ext cx="1464673" cy="261610"/>
          </a:xfrm>
          <a:prstGeom prst="rect">
            <a:avLst/>
          </a:prstGeom>
          <a:noFill/>
        </p:spPr>
        <p:txBody>
          <a:bodyPr wrap="square" rtlCol="0">
            <a:spAutoFit/>
          </a:bodyPr>
          <a:lstStyle/>
          <a:p>
            <a:r>
              <a:rPr lang="es-ES" sz="1100" dirty="0" smtClean="0"/>
              <a:t>Viario rodado</a:t>
            </a:r>
            <a:endParaRPr lang="es-ES" sz="1100" dirty="0"/>
          </a:p>
        </p:txBody>
      </p:sp>
      <p:sp>
        <p:nvSpPr>
          <p:cNvPr id="9" name="CuadroTexto 8"/>
          <p:cNvSpPr txBox="1"/>
          <p:nvPr/>
        </p:nvSpPr>
        <p:spPr>
          <a:xfrm>
            <a:off x="7631206" y="1274578"/>
            <a:ext cx="1414823" cy="2123658"/>
          </a:xfrm>
          <a:prstGeom prst="rect">
            <a:avLst/>
          </a:prstGeom>
          <a:noFill/>
        </p:spPr>
        <p:txBody>
          <a:bodyPr wrap="square" rtlCol="0">
            <a:spAutoFit/>
          </a:bodyPr>
          <a:lstStyle/>
          <a:p>
            <a:pPr algn="just"/>
            <a:r>
              <a:rPr lang="es-ES" sz="1100" dirty="0" smtClean="0"/>
              <a:t>La circulación se ve fuertemente condicionada  por la existencia </a:t>
            </a:r>
            <a:r>
              <a:rPr lang="es-ES" sz="1100" dirty="0"/>
              <a:t>d</a:t>
            </a:r>
            <a:r>
              <a:rPr lang="es-ES" sz="1100" dirty="0" smtClean="0"/>
              <a:t>el </a:t>
            </a:r>
            <a:r>
              <a:rPr lang="es-ES" sz="1100" b="1" dirty="0" smtClean="0"/>
              <a:t>circuito de Fórmula 1</a:t>
            </a:r>
            <a:r>
              <a:rPr lang="es-ES" sz="1100" dirty="0" smtClean="0"/>
              <a:t> , el cual no ha sido más que una constante de problemas desde su construcción tanto a nivel del barrio como a nivel de ciudad.</a:t>
            </a:r>
            <a:endParaRPr lang="es-ES" sz="1100" dirty="0"/>
          </a:p>
        </p:txBody>
      </p:sp>
      <p:sp>
        <p:nvSpPr>
          <p:cNvPr id="10" name="CuadroTexto 9"/>
          <p:cNvSpPr txBox="1"/>
          <p:nvPr/>
        </p:nvSpPr>
        <p:spPr>
          <a:xfrm>
            <a:off x="7707086" y="3559629"/>
            <a:ext cx="1338943" cy="1785104"/>
          </a:xfrm>
          <a:prstGeom prst="rect">
            <a:avLst/>
          </a:prstGeom>
          <a:noFill/>
        </p:spPr>
        <p:txBody>
          <a:bodyPr wrap="square" rtlCol="0">
            <a:spAutoFit/>
          </a:bodyPr>
          <a:lstStyle/>
          <a:p>
            <a:pPr algn="just"/>
            <a:r>
              <a:rPr lang="es-ES" sz="1100" dirty="0" smtClean="0"/>
              <a:t>El circuito no solo afecta al rodado del barrio sino que la edificación de este se ve fuertemente condicionada rompiendo así la ordenación irregular propia de los pueblos.</a:t>
            </a:r>
            <a:endParaRPr lang="es-ES" sz="1100" dirty="0"/>
          </a:p>
        </p:txBody>
      </p:sp>
    </p:spTree>
    <p:extLst>
      <p:ext uri="{BB962C8B-B14F-4D97-AF65-F5344CB8AC3E}">
        <p14:creationId xmlns:p14="http://schemas.microsoft.com/office/powerpoint/2010/main" val="3257018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7589520" y="123335"/>
            <a:ext cx="1554480" cy="430887"/>
          </a:xfrm>
          <a:prstGeom prst="rect">
            <a:avLst/>
          </a:prstGeom>
          <a:noFill/>
        </p:spPr>
        <p:txBody>
          <a:bodyPr wrap="square" rtlCol="0">
            <a:spAutoFit/>
          </a:bodyPr>
          <a:lstStyle/>
          <a:p>
            <a:pPr algn="r"/>
            <a:r>
              <a:rPr lang="es-ES" sz="1100" b="1" dirty="0" smtClean="0">
                <a:solidFill>
                  <a:schemeClr val="tx1">
                    <a:lumMod val="50000"/>
                    <a:lumOff val="50000"/>
                  </a:schemeClr>
                </a:solidFill>
              </a:rPr>
              <a:t>EDIFICACIÓN del </a:t>
            </a:r>
          </a:p>
          <a:p>
            <a:pPr algn="r"/>
            <a:r>
              <a:rPr lang="es-ES" sz="1100" b="1" dirty="0" smtClean="0">
                <a:solidFill>
                  <a:schemeClr val="tx1">
                    <a:lumMod val="50000"/>
                    <a:lumOff val="50000"/>
                  </a:schemeClr>
                </a:solidFill>
              </a:rPr>
              <a:t>PAI DEL GAU</a:t>
            </a:r>
            <a:endParaRPr lang="es-ES" sz="1100" b="1" dirty="0">
              <a:solidFill>
                <a:schemeClr val="tx1">
                  <a:lumMod val="50000"/>
                  <a:lumOff val="50000"/>
                </a:schemeClr>
              </a:solidFill>
            </a:endParaRP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28900"/>
            <a:ext cx="7620000" cy="4229100"/>
          </a:xfrm>
          <a:prstGeom prst="rect">
            <a:avLst/>
          </a:prstGeom>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3453"/>
            <a:ext cx="5061857" cy="2642353"/>
          </a:xfrm>
          <a:prstGeom prst="rect">
            <a:avLst/>
          </a:prstGeom>
        </p:spPr>
      </p:pic>
      <p:sp>
        <p:nvSpPr>
          <p:cNvPr id="10" name="CuadroTexto 9"/>
          <p:cNvSpPr txBox="1"/>
          <p:nvPr/>
        </p:nvSpPr>
        <p:spPr>
          <a:xfrm>
            <a:off x="7659348" y="711242"/>
            <a:ext cx="1414823" cy="3816429"/>
          </a:xfrm>
          <a:prstGeom prst="rect">
            <a:avLst/>
          </a:prstGeom>
          <a:noFill/>
        </p:spPr>
        <p:txBody>
          <a:bodyPr wrap="square" rtlCol="0">
            <a:spAutoFit/>
          </a:bodyPr>
          <a:lstStyle/>
          <a:p>
            <a:pPr algn="just"/>
            <a:r>
              <a:rPr lang="es-ES" sz="1100" dirty="0" smtClean="0"/>
              <a:t>Este tipo de construcción aislada está dotada con paquetes de servicios terciarios en el propio edificio, favorece a la marginación de los habitantes cerrándose en unos núcleos fijos sin capacidad de relación. </a:t>
            </a:r>
          </a:p>
          <a:p>
            <a:pPr algn="just"/>
            <a:endParaRPr lang="es-ES" sz="1100" dirty="0"/>
          </a:p>
          <a:p>
            <a:pPr algn="just"/>
            <a:r>
              <a:rPr lang="es-ES" sz="1100" dirty="0" smtClean="0"/>
              <a:t>Es decir, no se está construyendo un barrio,  ni recuperando su historia, si no que se “dejan caer” en el espacio torres sin relación.</a:t>
            </a:r>
            <a:endParaRPr lang="es-ES" sz="1100" dirty="0"/>
          </a:p>
        </p:txBody>
      </p:sp>
    </p:spTree>
    <p:extLst>
      <p:ext uri="{BB962C8B-B14F-4D97-AF65-F5344CB8AC3E}">
        <p14:creationId xmlns:p14="http://schemas.microsoft.com/office/powerpoint/2010/main" val="1237852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7589520" y="123335"/>
            <a:ext cx="1554480" cy="430887"/>
          </a:xfrm>
          <a:prstGeom prst="rect">
            <a:avLst/>
          </a:prstGeom>
          <a:noFill/>
        </p:spPr>
        <p:txBody>
          <a:bodyPr wrap="square" rtlCol="0">
            <a:spAutoFit/>
          </a:bodyPr>
          <a:lstStyle/>
          <a:p>
            <a:pPr algn="r"/>
            <a:r>
              <a:rPr lang="es-ES" sz="1100" b="1" dirty="0" smtClean="0">
                <a:solidFill>
                  <a:schemeClr val="tx1">
                    <a:lumMod val="50000"/>
                    <a:lumOff val="50000"/>
                  </a:schemeClr>
                </a:solidFill>
              </a:rPr>
              <a:t>Espacio en el </a:t>
            </a:r>
          </a:p>
          <a:p>
            <a:pPr algn="r"/>
            <a:r>
              <a:rPr lang="es-ES" sz="1100" b="1" dirty="0" smtClean="0">
                <a:solidFill>
                  <a:schemeClr val="tx1">
                    <a:lumMod val="50000"/>
                    <a:lumOff val="50000"/>
                  </a:schemeClr>
                </a:solidFill>
              </a:rPr>
              <a:t>PAI del GRAU</a:t>
            </a:r>
            <a:endParaRPr lang="es-ES" sz="1100" b="1" dirty="0">
              <a:solidFill>
                <a:schemeClr val="tx1">
                  <a:lumMod val="50000"/>
                  <a:lumOff val="50000"/>
                </a:schemeClr>
              </a:solidFill>
            </a:endParaRPr>
          </a:p>
        </p:txBody>
      </p:sp>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r="17102"/>
          <a:stretch/>
        </p:blipFill>
        <p:spPr>
          <a:xfrm>
            <a:off x="1" y="0"/>
            <a:ext cx="7649936" cy="6863403"/>
          </a:xfrm>
          <a:prstGeom prst="rect">
            <a:avLst/>
          </a:prstGeom>
        </p:spPr>
      </p:pic>
      <p:sp>
        <p:nvSpPr>
          <p:cNvPr id="6" name="CuadroTexto 5"/>
          <p:cNvSpPr txBox="1"/>
          <p:nvPr/>
        </p:nvSpPr>
        <p:spPr>
          <a:xfrm>
            <a:off x="7689557" y="735735"/>
            <a:ext cx="1414823" cy="4154984"/>
          </a:xfrm>
          <a:prstGeom prst="rect">
            <a:avLst/>
          </a:prstGeom>
          <a:noFill/>
        </p:spPr>
        <p:txBody>
          <a:bodyPr wrap="square" rtlCol="0">
            <a:spAutoFit/>
          </a:bodyPr>
          <a:lstStyle/>
          <a:p>
            <a:pPr algn="just"/>
            <a:r>
              <a:rPr lang="es-ES" sz="1100" dirty="0" smtClean="0"/>
              <a:t>Las torres en las que se basa la edificación se distribuyen entre la vegetación, que pretende formar un delta en la desembocadura del viejo cauce del rio Turia con el puerto marítima. </a:t>
            </a:r>
            <a:endParaRPr lang="es-ES" sz="1100" dirty="0"/>
          </a:p>
          <a:p>
            <a:pPr algn="just"/>
            <a:endParaRPr lang="es-ES" sz="1100" dirty="0" smtClean="0"/>
          </a:p>
          <a:p>
            <a:pPr algn="just"/>
            <a:r>
              <a:rPr lang="es-ES" sz="1100" dirty="0" smtClean="0"/>
              <a:t>Con el recurso de la abundante vegetación se consigue unir ambas partes del rio incluyéndolo en la zona. </a:t>
            </a:r>
          </a:p>
          <a:p>
            <a:pPr algn="just"/>
            <a:endParaRPr lang="es-ES" sz="1100" dirty="0"/>
          </a:p>
          <a:p>
            <a:pPr algn="just"/>
            <a:r>
              <a:rPr lang="es-ES" sz="1100" dirty="0" smtClean="0"/>
              <a:t>¿ Es esta la forma correcta de unificar estas zonas de la ciudad ya marginadas?</a:t>
            </a:r>
            <a:endParaRPr lang="es-ES" sz="1100" dirty="0"/>
          </a:p>
        </p:txBody>
      </p:sp>
    </p:spTree>
    <p:extLst>
      <p:ext uri="{BB962C8B-B14F-4D97-AF65-F5344CB8AC3E}">
        <p14:creationId xmlns:p14="http://schemas.microsoft.com/office/powerpoint/2010/main" val="416363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359979" y="123335"/>
            <a:ext cx="2784021" cy="430887"/>
          </a:xfrm>
          <a:prstGeom prst="rect">
            <a:avLst/>
          </a:prstGeom>
          <a:noFill/>
        </p:spPr>
        <p:txBody>
          <a:bodyPr wrap="square" rtlCol="0">
            <a:spAutoFit/>
          </a:bodyPr>
          <a:lstStyle/>
          <a:p>
            <a:pPr algn="r"/>
            <a:r>
              <a:rPr lang="es-ES" sz="1100" b="1" u="sng" dirty="0" smtClean="0">
                <a:solidFill>
                  <a:schemeClr val="tx1">
                    <a:lumMod val="50000"/>
                    <a:lumOff val="50000"/>
                  </a:schemeClr>
                </a:solidFill>
              </a:rPr>
              <a:t>ALTERNATIVAS AL PLAN</a:t>
            </a:r>
          </a:p>
          <a:p>
            <a:pPr algn="r"/>
            <a:r>
              <a:rPr lang="es-ES" sz="1100" b="1" u="sng" dirty="0" smtClean="0">
                <a:solidFill>
                  <a:schemeClr val="tx1">
                    <a:lumMod val="50000"/>
                    <a:lumOff val="50000"/>
                  </a:schemeClr>
                </a:solidFill>
              </a:rPr>
              <a:t>APROVADO DEL GRAU</a:t>
            </a:r>
            <a:endParaRPr lang="es-ES" sz="1100" b="1" u="sng" dirty="0">
              <a:solidFill>
                <a:schemeClr val="tx1">
                  <a:lumMod val="50000"/>
                  <a:lumOff val="50000"/>
                </a:schemeClr>
              </a:solidFill>
            </a:endParaRPr>
          </a:p>
        </p:txBody>
      </p:sp>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b="18419"/>
          <a:stretch/>
        </p:blipFill>
        <p:spPr>
          <a:xfrm>
            <a:off x="0" y="2265589"/>
            <a:ext cx="9144000" cy="4592411"/>
          </a:xfrm>
          <a:prstGeom prst="rect">
            <a:avLst/>
          </a:prstGeom>
        </p:spPr>
      </p:pic>
      <p:sp>
        <p:nvSpPr>
          <p:cNvPr id="6" name="CuadroTexto 5"/>
          <p:cNvSpPr txBox="1"/>
          <p:nvPr/>
        </p:nvSpPr>
        <p:spPr>
          <a:xfrm>
            <a:off x="7689557" y="735735"/>
            <a:ext cx="1414823" cy="1107996"/>
          </a:xfrm>
          <a:prstGeom prst="rect">
            <a:avLst/>
          </a:prstGeom>
          <a:noFill/>
        </p:spPr>
        <p:txBody>
          <a:bodyPr wrap="square" rtlCol="0">
            <a:spAutoFit/>
          </a:bodyPr>
          <a:lstStyle/>
          <a:p>
            <a:pPr algn="just"/>
            <a:r>
              <a:rPr lang="es-ES" sz="1100" dirty="0" smtClean="0"/>
              <a:t>La principal alternativa al plan aprobado vino de la mano de Jean </a:t>
            </a:r>
            <a:r>
              <a:rPr lang="es-ES" sz="1100" dirty="0" err="1" smtClean="0"/>
              <a:t>Nouvel</a:t>
            </a:r>
            <a:r>
              <a:rPr lang="es-ES" sz="1100" dirty="0" smtClean="0"/>
              <a:t> </a:t>
            </a:r>
          </a:p>
          <a:p>
            <a:pPr algn="just"/>
            <a:r>
              <a:rPr lang="es-ES" sz="1100" dirty="0" smtClean="0"/>
              <a:t>Que se muestra a continuación</a:t>
            </a:r>
            <a:endParaRPr lang="es-ES" sz="1100" dirty="0"/>
          </a:p>
        </p:txBody>
      </p:sp>
    </p:spTree>
    <p:extLst>
      <p:ext uri="{BB962C8B-B14F-4D97-AF65-F5344CB8AC3E}">
        <p14:creationId xmlns:p14="http://schemas.microsoft.com/office/powerpoint/2010/main" val="3349126923"/>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146</TotalTime>
  <Words>374</Words>
  <Application>Microsoft Office PowerPoint</Application>
  <PresentationFormat>Presentación en pantalla (4:3)</PresentationFormat>
  <Paragraphs>31</Paragraphs>
  <Slides>7</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vt:i4>
      </vt:variant>
    </vt:vector>
  </HeadingPairs>
  <TitlesOfParts>
    <vt:vector size="11" baseType="lpstr">
      <vt:lpstr>Arial</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carla casterá tomás</dc:creator>
  <cp:lastModifiedBy>carla casterá tomás</cp:lastModifiedBy>
  <cp:revision>13</cp:revision>
  <dcterms:created xsi:type="dcterms:W3CDTF">2016-12-22T22:54:50Z</dcterms:created>
  <dcterms:modified xsi:type="dcterms:W3CDTF">2016-12-23T01:21:17Z</dcterms:modified>
</cp:coreProperties>
</file>