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  <p:sldMasterId id="2147483976" r:id="rId2"/>
  </p:sldMasterIdLst>
  <p:sldIdLst>
    <p:sldId id="261" r:id="rId3"/>
    <p:sldId id="263" r:id="rId4"/>
    <p:sldId id="256" r:id="rId5"/>
    <p:sldId id="257" r:id="rId6"/>
    <p:sldId id="260" r:id="rId7"/>
    <p:sldId id="259" r:id="rId8"/>
    <p:sldId id="262" r:id="rId9"/>
    <p:sldId id="270" r:id="rId10"/>
    <p:sldId id="271" r:id="rId11"/>
    <p:sldId id="272" r:id="rId12"/>
    <p:sldId id="266" r:id="rId13"/>
    <p:sldId id="267" r:id="rId14"/>
    <p:sldId id="264" r:id="rId15"/>
    <p:sldId id="265" r:id="rId16"/>
    <p:sldId id="258" r:id="rId17"/>
    <p:sldId id="268" r:id="rId18"/>
    <p:sldId id="269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120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04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77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69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788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00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43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39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05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647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56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43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026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87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71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0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7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6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1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89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05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22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65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F1DB4E-F5FA-4738-803B-B65F4F482C83}" type="datetimeFigureOut">
              <a:rPr lang="es-ES" smtClean="0"/>
              <a:t>23/12/2016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902B3-6824-41DE-AA63-2A666B0262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37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elmundo.es/comunidad-valenciana/2016/05/23/574311dc268e3ed9438b46a0.html" TargetMode="External"/><Relationship Id="rId5" Type="http://schemas.openxmlformats.org/officeDocument/2006/relationships/hyperlink" Target="https://www.valencia.es/ayuntamiento/urbanismo.nsf/0/FC53E8FFD8B09A32C125753500323E8C/$FILE/GRAO_MPG_D1_MEMORIA%20INFORMATIVA_PLANOS.pdf?OpenElement&amp;lang=1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 txBox="1">
            <a:spLocks/>
          </p:cNvSpPr>
          <p:nvPr/>
        </p:nvSpPr>
        <p:spPr>
          <a:xfrm>
            <a:off x="7250805" y="4896197"/>
            <a:ext cx="1650837" cy="964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1200" dirty="0" smtClean="0">
                <a:latin typeface="Century Gothic" panose="020B0502020202020204" pitchFamily="34" charset="0"/>
              </a:rPr>
              <a:t>UR 3 2016-2017 B12</a:t>
            </a:r>
          </a:p>
          <a:p>
            <a:pPr algn="just"/>
            <a:endParaRPr lang="es-ES" sz="12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ES" sz="1200" dirty="0" smtClean="0">
                <a:latin typeface="Century Gothic" panose="020B0502020202020204" pitchFamily="34" charset="0"/>
              </a:rPr>
              <a:t>Andrés Serra, Estela</a:t>
            </a:r>
          </a:p>
          <a:p>
            <a:pPr algn="just"/>
            <a:r>
              <a:rPr lang="es-ES" sz="1200" dirty="0" smtClean="0">
                <a:latin typeface="Century Gothic" panose="020B0502020202020204" pitchFamily="34" charset="0"/>
              </a:rPr>
              <a:t>Bas Gandía, David</a:t>
            </a:r>
          </a:p>
          <a:p>
            <a:pPr algn="just"/>
            <a:r>
              <a:rPr lang="es-ES" sz="1200" dirty="0" smtClean="0">
                <a:latin typeface="Century Gothic" panose="020B0502020202020204" pitchFamily="34" charset="0"/>
              </a:rPr>
              <a:t>Lucas Perea, Carlos</a:t>
            </a:r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7" name="Título 5"/>
          <p:cNvSpPr txBox="1">
            <a:spLocks/>
          </p:cNvSpPr>
          <p:nvPr/>
        </p:nvSpPr>
        <p:spPr>
          <a:xfrm>
            <a:off x="618186" y="4114801"/>
            <a:ext cx="8283456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dirty="0" err="1" smtClean="0">
                <a:latin typeface="Century Gothic" panose="020B0502020202020204" pitchFamily="34" charset="0"/>
              </a:rPr>
              <a:t>Alternatives</a:t>
            </a:r>
            <a:r>
              <a:rPr lang="es-ES" sz="2800" dirty="0" smtClean="0">
                <a:latin typeface="Century Gothic" panose="020B0502020202020204" pitchFamily="34" charset="0"/>
              </a:rPr>
              <a:t> i </a:t>
            </a:r>
            <a:r>
              <a:rPr lang="es-ES" sz="2800" dirty="0" err="1" smtClean="0">
                <a:latin typeface="Century Gothic" panose="020B0502020202020204" pitchFamily="34" charset="0"/>
              </a:rPr>
              <a:t>propostes</a:t>
            </a:r>
            <a:r>
              <a:rPr lang="es-ES" sz="2800" dirty="0" smtClean="0">
                <a:latin typeface="Century Gothic" panose="020B0502020202020204" pitchFamily="34" charset="0"/>
              </a:rPr>
              <a:t> PAI Grau - </a:t>
            </a:r>
            <a:r>
              <a:rPr lang="es-ES" sz="2800" dirty="0" err="1" smtClean="0">
                <a:latin typeface="Century Gothic" panose="020B0502020202020204" pitchFamily="34" charset="0"/>
              </a:rPr>
              <a:t>Cocoters</a:t>
            </a:r>
            <a:endParaRPr lang="es-ES" sz="2800" dirty="0">
              <a:latin typeface="Century Gothic" panose="020B0502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350730" y="5860473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5"/>
          <p:cNvSpPr txBox="1">
            <a:spLocks/>
          </p:cNvSpPr>
          <p:nvPr/>
        </p:nvSpPr>
        <p:spPr>
          <a:xfrm>
            <a:off x="7350730" y="5860475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3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302" y="2723452"/>
            <a:ext cx="3921282" cy="3876813"/>
          </a:xfrm>
          <a:prstGeom prst="rect">
            <a:avLst/>
          </a:prstGeom>
        </p:spPr>
      </p:pic>
      <p:sp>
        <p:nvSpPr>
          <p:cNvPr id="5" name="3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13"/>
          <p:cNvSpPr txBox="1"/>
          <p:nvPr/>
        </p:nvSpPr>
        <p:spPr>
          <a:xfrm>
            <a:off x="30806" y="6415599"/>
            <a:ext cx="936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/>
              <a:t>: </a:t>
            </a:r>
            <a:endParaRPr lang="es-ES" sz="900" b="1" dirty="0" smtClean="0"/>
          </a:p>
          <a:p>
            <a:r>
              <a:rPr lang="es-ES" sz="900" dirty="0"/>
              <a:t>http://www.lasprovincias.es/valencia-ciudad/201611/23/pasarela-formula-abrira-primera-20161123003053.html</a:t>
            </a:r>
            <a:endParaRPr lang="es-ES" sz="900" dirty="0" smtClean="0"/>
          </a:p>
        </p:txBody>
      </p:sp>
      <p:sp>
        <p:nvSpPr>
          <p:cNvPr id="7" name="8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</a:t>
            </a:r>
            <a:r>
              <a:rPr lang="es-ES" sz="1200" b="1" dirty="0" smtClean="0">
                <a:latin typeface="Century Gothic" panose="020B0502020202020204" pitchFamily="34" charset="0"/>
              </a:rPr>
              <a:t>4.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Connexions</a:t>
            </a:r>
            <a:endParaRPr lang="es-ES" sz="1200" b="1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8" name="22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latin typeface="Century Gothic" panose="020B0502020202020204" pitchFamily="34" charset="0"/>
              </a:rPr>
              <a:t>Connexions</a:t>
            </a:r>
            <a:r>
              <a:rPr lang="es-ES" b="1" dirty="0" smtClean="0">
                <a:latin typeface="Century Gothic" panose="020B0502020202020204" pitchFamily="34" charset="0"/>
              </a:rPr>
              <a:t>  </a:t>
            </a:r>
            <a:r>
              <a:rPr lang="es-ES" sz="4000" b="1" dirty="0"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448" y="425003"/>
            <a:ext cx="3914462" cy="228767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156102" y="1128086"/>
            <a:ext cx="26692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-valencia" b="1" dirty="0" smtClean="0">
                <a:latin typeface="Century Gothic" panose="020B0502020202020204" pitchFamily="34" charset="0"/>
              </a:rPr>
              <a:t>Com connectar Grau – Cocoteros amb Nazaret?</a:t>
            </a:r>
          </a:p>
          <a:p>
            <a:endParaRPr lang="ca-ES-valencia" sz="1200" dirty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Els barris estan separats per el antic caus del riu Túria. 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u="sng" dirty="0" smtClean="0">
                <a:latin typeface="Century Gothic" panose="020B0502020202020204" pitchFamily="34" charset="0"/>
              </a:rPr>
              <a:t>¿Forma d’unir els dos barris?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El cuc del llum es va construir com una passarel·la per a accedir a les graderies de la Fórmula 1 exclusivament, la resta de temps estava tancada.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Estan rehabilitant-la i garantit una comunicació entre Natzaret i  Grau- Cocoteros mitjançant aquesta passarel·la passant per el costat del cementeri.</a:t>
            </a:r>
          </a:p>
          <a:p>
            <a:endParaRPr lang="ca-ES-valencia" sz="1200" dirty="0">
              <a:latin typeface="Century Gothic" panose="020B0502020202020204" pitchFamily="34" charset="0"/>
            </a:endParaRPr>
          </a:p>
          <a:p>
            <a:r>
              <a:rPr lang="ca-ES-valencia" sz="1200" u="sng" dirty="0" smtClean="0">
                <a:latin typeface="Century Gothic" panose="020B0502020202020204" pitchFamily="34" charset="0"/>
              </a:rPr>
              <a:t>-Avantatges d’aquest accés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Garantit accés a establiments i equipaments de la zona del Grau per al barri de Natzaret.</a:t>
            </a:r>
            <a:endParaRPr lang="ca-ES-valencia" sz="1200" dirty="0">
              <a:latin typeface="Century Gothic" panose="020B050202020202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1. José María </a:t>
            </a:r>
            <a:r>
              <a:rPr lang="es-ES" sz="1200" b="1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58300" y="1778679"/>
            <a:ext cx="617508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El </a:t>
            </a:r>
            <a:r>
              <a:rPr lang="es-ES" sz="1400" dirty="0" err="1">
                <a:latin typeface="Century Gothic" panose="020B0502020202020204" pitchFamily="34" charset="0"/>
              </a:rPr>
              <a:t>disseny</a:t>
            </a:r>
            <a:r>
              <a:rPr lang="es-ES" sz="1400" dirty="0">
                <a:latin typeface="Century Gothic" panose="020B0502020202020204" pitchFamily="34" charset="0"/>
              </a:rPr>
              <a:t> inicial de </a:t>
            </a:r>
            <a:r>
              <a:rPr lang="es-ES" sz="1400" dirty="0" err="1">
                <a:latin typeface="Century Gothic" panose="020B0502020202020204" pitchFamily="34" charset="0"/>
              </a:rPr>
              <a:t>l’arquitecte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b="1" dirty="0">
                <a:latin typeface="Century Gothic" panose="020B0502020202020204" pitchFamily="34" charset="0"/>
              </a:rPr>
              <a:t>José María Tomás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guanyà</a:t>
            </a:r>
            <a:r>
              <a:rPr lang="es-ES" sz="1400" dirty="0">
                <a:latin typeface="Century Gothic" panose="020B0502020202020204" pitchFamily="34" charset="0"/>
              </a:rPr>
              <a:t> el </a:t>
            </a:r>
            <a:r>
              <a:rPr lang="es-ES" sz="1400" dirty="0" err="1">
                <a:latin typeface="Century Gothic" panose="020B0502020202020204" pitchFamily="34" charset="0"/>
              </a:rPr>
              <a:t>concurs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d’idees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exposat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l'any</a:t>
            </a:r>
            <a:r>
              <a:rPr lang="es-ES" sz="1400" dirty="0">
                <a:latin typeface="Century Gothic" panose="020B0502020202020204" pitchFamily="34" charset="0"/>
              </a:rPr>
              <a:t> 2000.</a:t>
            </a:r>
          </a:p>
          <a:p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 err="1">
                <a:latin typeface="Century Gothic" panose="020B0502020202020204" pitchFamily="34" charset="0"/>
              </a:rPr>
              <a:t>Actuacions</a:t>
            </a:r>
            <a:r>
              <a:rPr lang="es-ES" sz="1400" dirty="0">
                <a:latin typeface="Century Gothic" panose="020B0502020202020204" pitchFamily="34" charset="0"/>
              </a:rPr>
              <a:t> sobre 410.000 m2, en la </a:t>
            </a:r>
            <a:r>
              <a:rPr lang="es-ES" sz="1400" dirty="0" err="1">
                <a:latin typeface="Century Gothic" panose="020B0502020202020204" pitchFamily="34" charset="0"/>
              </a:rPr>
              <a:t>ubicació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dels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antics</a:t>
            </a:r>
            <a:r>
              <a:rPr lang="es-ES" sz="1400" dirty="0">
                <a:latin typeface="Century Gothic" panose="020B0502020202020204" pitchFamily="34" charset="0"/>
              </a:rPr>
              <a:t> “tinglados”: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tendes</a:t>
            </a:r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restaurants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un </a:t>
            </a:r>
            <a:r>
              <a:rPr lang="es-ES" sz="1400" dirty="0" err="1">
                <a:latin typeface="Century Gothic" panose="020B0502020202020204" pitchFamily="34" charset="0"/>
              </a:rPr>
              <a:t>complex</a:t>
            </a:r>
            <a:r>
              <a:rPr lang="es-ES" sz="1400" dirty="0">
                <a:latin typeface="Century Gothic" panose="020B0502020202020204" pitchFamily="34" charset="0"/>
              </a:rPr>
              <a:t> comercial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restaurants </a:t>
            </a:r>
            <a:r>
              <a:rPr lang="es-ES" sz="1400" dirty="0" err="1">
                <a:latin typeface="Century Gothic" panose="020B0502020202020204" pitchFamily="34" charset="0"/>
              </a:rPr>
              <a:t>temàtics</a:t>
            </a:r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una </a:t>
            </a:r>
            <a:r>
              <a:rPr lang="es-ES" sz="1400" dirty="0" err="1">
                <a:latin typeface="Century Gothic" panose="020B0502020202020204" pitchFamily="34" charset="0"/>
              </a:rPr>
              <a:t>escola</a:t>
            </a:r>
            <a:r>
              <a:rPr lang="es-ES" sz="1400" dirty="0">
                <a:latin typeface="Century Gothic" panose="020B0502020202020204" pitchFamily="34" charset="0"/>
              </a:rPr>
              <a:t> de vela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la </a:t>
            </a:r>
            <a:r>
              <a:rPr lang="es-ES" sz="1400" dirty="0" err="1">
                <a:latin typeface="Century Gothic" panose="020B0502020202020204" pitchFamily="34" charset="0"/>
              </a:rPr>
              <a:t>llotja</a:t>
            </a:r>
            <a:r>
              <a:rPr lang="es-ES" sz="1400" dirty="0">
                <a:latin typeface="Century Gothic" panose="020B0502020202020204" pitchFamily="34" charset="0"/>
              </a:rPr>
              <a:t> de </a:t>
            </a:r>
            <a:r>
              <a:rPr lang="es-ES" sz="1400" dirty="0" err="1">
                <a:latin typeface="Century Gothic" panose="020B0502020202020204" pitchFamily="34" charset="0"/>
              </a:rPr>
              <a:t>pescadors</a:t>
            </a:r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un </a:t>
            </a:r>
            <a:r>
              <a:rPr lang="es-ES" sz="1400" dirty="0" err="1">
                <a:latin typeface="Century Gothic" panose="020B0502020202020204" pitchFamily="34" charset="0"/>
              </a:rPr>
              <a:t>aparcament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subterràni</a:t>
            </a:r>
            <a:endParaRPr lang="es-ES" sz="1400" dirty="0">
              <a:latin typeface="Century Gothic" panose="020B0502020202020204" pitchFamily="34" charset="0"/>
            </a:endParaRPr>
          </a:p>
          <a:p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>
                <a:latin typeface="Century Gothic" panose="020B0502020202020204" pitchFamily="34" charset="0"/>
              </a:rPr>
              <a:t>A </a:t>
            </a:r>
            <a:r>
              <a:rPr lang="es-ES" sz="1400" dirty="0" err="1">
                <a:latin typeface="Century Gothic" panose="020B0502020202020204" pitchFamily="34" charset="0"/>
              </a:rPr>
              <a:t>més</a:t>
            </a:r>
            <a:r>
              <a:rPr lang="es-ES" sz="1400" dirty="0">
                <a:latin typeface="Century Gothic" panose="020B0502020202020204" pitchFamily="34" charset="0"/>
              </a:rPr>
              <a:t>, en una de les </a:t>
            </a:r>
            <a:r>
              <a:rPr lang="es-ES" sz="1400" dirty="0" err="1">
                <a:latin typeface="Century Gothic" panose="020B0502020202020204" pitchFamily="34" charset="0"/>
              </a:rPr>
              <a:t>seues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àrees</a:t>
            </a:r>
            <a:r>
              <a:rPr lang="es-ES" sz="1400" dirty="0">
                <a:latin typeface="Century Gothic" panose="020B0502020202020204" pitchFamily="34" charset="0"/>
              </a:rPr>
              <a:t>, de </a:t>
            </a:r>
            <a:r>
              <a:rPr lang="es-ES" sz="1400" dirty="0" err="1">
                <a:latin typeface="Century Gothic" panose="020B0502020202020204" pitchFamily="34" charset="0"/>
              </a:rPr>
              <a:t>quasi</a:t>
            </a:r>
            <a:r>
              <a:rPr lang="es-ES" sz="1400" dirty="0">
                <a:latin typeface="Century Gothic" panose="020B0502020202020204" pitchFamily="34" charset="0"/>
              </a:rPr>
              <a:t> 82.000 m2:</a:t>
            </a:r>
          </a:p>
          <a:p>
            <a:r>
              <a:rPr lang="es-ES" sz="1400" b="1" dirty="0" smtClean="0">
                <a:latin typeface="Century Gothic" panose="020B0502020202020204" pitchFamily="34" charset="0"/>
              </a:rPr>
              <a:t>	- </a:t>
            </a:r>
            <a:r>
              <a:rPr lang="es-ES" sz="1400" dirty="0" err="1">
                <a:latin typeface="Century Gothic" panose="020B0502020202020204" pitchFamily="34" charset="0"/>
              </a:rPr>
              <a:t>instal·lacions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recreatives</a:t>
            </a:r>
            <a:r>
              <a:rPr lang="es-ES" sz="1400" dirty="0">
                <a:latin typeface="Century Gothic" panose="020B0502020202020204" pitchFamily="34" charset="0"/>
              </a:rPr>
              <a:t> y </a:t>
            </a:r>
            <a:r>
              <a:rPr lang="es-ES" sz="1400" dirty="0" err="1">
                <a:latin typeface="Century Gothic" panose="020B0502020202020204" pitchFamily="34" charset="0"/>
              </a:rPr>
              <a:t>comercials</a:t>
            </a:r>
            <a:endParaRPr lang="es-ES" sz="1400" dirty="0">
              <a:latin typeface="Century Gothic" panose="020B0502020202020204" pitchFamily="34" charset="0"/>
            </a:endParaRP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 </a:t>
            </a:r>
            <a:r>
              <a:rPr lang="es-ES" sz="1400" dirty="0" err="1">
                <a:latin typeface="Century Gothic" panose="020B0502020202020204" pitchFamily="34" charset="0"/>
              </a:rPr>
              <a:t>piscines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 err="1">
                <a:latin typeface="Century Gothic" panose="020B0502020202020204" pitchFamily="34" charset="0"/>
              </a:rPr>
              <a:t>d’aigua</a:t>
            </a:r>
            <a:r>
              <a:rPr lang="es-ES" sz="1400" dirty="0">
                <a:latin typeface="Century Gothic" panose="020B0502020202020204" pitchFamily="34" charset="0"/>
              </a:rPr>
              <a:t> salada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pista de gel</a:t>
            </a:r>
          </a:p>
          <a:p>
            <a:r>
              <a:rPr lang="es-ES" sz="1400" dirty="0" smtClean="0">
                <a:latin typeface="Century Gothic" panose="020B0502020202020204" pitchFamily="34" charset="0"/>
              </a:rPr>
              <a:t>	</a:t>
            </a:r>
            <a:r>
              <a:rPr lang="es-ES" sz="1400" b="1" dirty="0" smtClean="0">
                <a:latin typeface="Century Gothic" panose="020B0502020202020204" pitchFamily="34" charset="0"/>
              </a:rPr>
              <a:t>-</a:t>
            </a:r>
            <a:r>
              <a:rPr lang="es-ES" sz="1400" dirty="0" smtClean="0">
                <a:latin typeface="Century Gothic" panose="020B0502020202020204" pitchFamily="34" charset="0"/>
              </a:rPr>
              <a:t> </a:t>
            </a:r>
            <a:r>
              <a:rPr lang="es-ES" sz="1400" dirty="0">
                <a:latin typeface="Century Gothic" panose="020B0502020202020204" pitchFamily="34" charset="0"/>
              </a:rPr>
              <a:t>una torre mirador de 125 metros </a:t>
            </a:r>
            <a:r>
              <a:rPr lang="es-ES" sz="1400" dirty="0" err="1">
                <a:latin typeface="Century Gothic" panose="020B0502020202020204" pitchFamily="34" charset="0"/>
              </a:rPr>
              <a:t>amb</a:t>
            </a:r>
            <a:r>
              <a:rPr lang="es-ES" sz="1400" dirty="0">
                <a:latin typeface="Century Gothic" panose="020B0502020202020204" pitchFamily="34" charset="0"/>
              </a:rPr>
              <a:t> restaurant</a:t>
            </a:r>
            <a:r>
              <a:rPr lang="es-ES" sz="1200" dirty="0" smtClean="0">
                <a:latin typeface="Century Gothic" panose="020B0502020202020204" pitchFamily="34" charset="0"/>
              </a:rPr>
              <a:t>	</a:t>
            </a:r>
            <a:endParaRPr lang="es-ES" sz="1200" b="1" dirty="0">
              <a:latin typeface="Century Gothic" panose="020B0502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758301" y="894886"/>
            <a:ext cx="4289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ES" b="1" dirty="0"/>
              <a:t>El Balcón al Mar zarpa con la </a:t>
            </a:r>
            <a:r>
              <a:rPr lang="es-ES" b="1" dirty="0" smtClean="0"/>
              <a:t>Copa América</a:t>
            </a:r>
            <a:endParaRPr lang="es-ES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José María Tomás </a:t>
            </a:r>
            <a:r>
              <a:rPr lang="es-ES" sz="4000" b="1" dirty="0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5" name="CuadroTexto 13"/>
          <p:cNvSpPr txBox="1"/>
          <p:nvPr/>
        </p:nvSpPr>
        <p:spPr>
          <a:xfrm>
            <a:off x="40944" y="6211669"/>
            <a:ext cx="936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/>
              <a:t>: </a:t>
            </a:r>
            <a:endParaRPr lang="es-ES" sz="900" b="1" dirty="0" smtClean="0"/>
          </a:p>
          <a:p>
            <a:r>
              <a:rPr lang="es-ES" sz="900" dirty="0"/>
              <a:t>http://elpais.com/diario/2003/11/27/cvalenciana/1069964282_850215.html</a:t>
            </a:r>
            <a:endParaRPr lang="es-ES" sz="900" dirty="0" smtClean="0"/>
          </a:p>
        </p:txBody>
      </p:sp>
      <p:sp>
        <p:nvSpPr>
          <p:cNvPr id="12" name="11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C:\Users\Carlos\Desktop\595_P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0614" y="1424928"/>
            <a:ext cx="7305418" cy="486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700614" y="724381"/>
            <a:ext cx="513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 smtClean="0">
                <a:latin typeface="Century Gothic" panose="020B0502020202020204" pitchFamily="34" charset="0"/>
              </a:rPr>
              <a:t>València</a:t>
            </a:r>
            <a:r>
              <a:rPr lang="es-ES" sz="1200" b="1" dirty="0" smtClean="0">
                <a:latin typeface="Century Gothic" panose="020B0502020202020204" pitchFamily="34" charset="0"/>
              </a:rPr>
              <a:t> Litoral</a:t>
            </a:r>
            <a:r>
              <a:rPr lang="es-ES" sz="1200" dirty="0" smtClean="0">
                <a:latin typeface="Century Gothic" panose="020B0502020202020204" pitchFamily="34" charset="0"/>
              </a:rPr>
              <a:t> </a:t>
            </a:r>
            <a:r>
              <a:rPr lang="es-ES" sz="1200" dirty="0">
                <a:latin typeface="Century Gothic" panose="020B0502020202020204" pitchFamily="34" charset="0"/>
              </a:rPr>
              <a:t>que </a:t>
            </a:r>
            <a:r>
              <a:rPr lang="es-ES" sz="1200" dirty="0" smtClean="0">
                <a:latin typeface="Century Gothic" panose="020B0502020202020204" pitchFamily="34" charset="0"/>
              </a:rPr>
              <a:t>va portar </a:t>
            </a:r>
            <a:r>
              <a:rPr lang="es-ES" sz="1200" dirty="0" err="1" smtClean="0">
                <a:latin typeface="Century Gothic" panose="020B0502020202020204" pitchFamily="34" charset="0"/>
              </a:rPr>
              <a:t>l’arquitecte</a:t>
            </a:r>
            <a:r>
              <a:rPr lang="es-ES" sz="1200" dirty="0" smtClean="0">
                <a:latin typeface="Century Gothic" panose="020B0502020202020204" pitchFamily="34" charset="0"/>
              </a:rPr>
              <a:t> francés  </a:t>
            </a:r>
            <a:r>
              <a:rPr lang="es-ES" sz="1200" b="1" dirty="0" smtClean="0">
                <a:latin typeface="Century Gothic" panose="020B0502020202020204" pitchFamily="34" charset="0"/>
              </a:rPr>
              <a:t>Jean </a:t>
            </a:r>
            <a:r>
              <a:rPr lang="es-ES" sz="1200" b="1" dirty="0" err="1">
                <a:latin typeface="Century Gothic" panose="020B0502020202020204" pitchFamily="34" charset="0"/>
              </a:rPr>
              <a:t>Nouvel</a:t>
            </a:r>
            <a:r>
              <a:rPr lang="es-ES" sz="1200" dirty="0">
                <a:latin typeface="Century Gothic" panose="020B0502020202020204" pitchFamily="34" charset="0"/>
              </a:rPr>
              <a:t> en 2004 de la </a:t>
            </a:r>
            <a:r>
              <a:rPr lang="es-ES" sz="1200" dirty="0" err="1" smtClean="0">
                <a:latin typeface="Century Gothic" panose="020B0502020202020204" pitchFamily="34" charset="0"/>
              </a:rPr>
              <a:t>mà</a:t>
            </a:r>
            <a:r>
              <a:rPr lang="es-ES" sz="1200" dirty="0" smtClean="0">
                <a:latin typeface="Century Gothic" panose="020B0502020202020204" pitchFamily="34" charset="0"/>
              </a:rPr>
              <a:t> </a:t>
            </a:r>
            <a:r>
              <a:rPr lang="es-ES" sz="1200" dirty="0">
                <a:latin typeface="Century Gothic" panose="020B0502020202020204" pitchFamily="34" charset="0"/>
              </a:rPr>
              <a:t>de </a:t>
            </a:r>
            <a:r>
              <a:rPr lang="es-ES" sz="1200" dirty="0" smtClean="0">
                <a:latin typeface="Century Gothic" panose="020B0502020202020204" pitchFamily="34" charset="0"/>
              </a:rPr>
              <a:t>la iniciativa privada.</a:t>
            </a:r>
            <a:endParaRPr lang="es-ES" sz="1200" b="1" dirty="0"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3,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2. Jean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Nouvel</a:t>
            </a:r>
            <a:endParaRPr lang="es-ES" sz="1200" b="1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Jean </a:t>
            </a:r>
            <a:r>
              <a:rPr lang="es-ES" b="1" dirty="0" err="1" smtClean="0">
                <a:latin typeface="Century Gothic" panose="020B0502020202020204" pitchFamily="34" charset="0"/>
              </a:rPr>
              <a:t>Nouvel</a:t>
            </a:r>
            <a:r>
              <a:rPr lang="es-ES" b="1" dirty="0" smtClean="0">
                <a:latin typeface="Century Gothic" panose="020B0502020202020204" pitchFamily="34" charset="0"/>
              </a:rPr>
              <a:t> </a:t>
            </a:r>
            <a:r>
              <a:rPr lang="es-ES" sz="4000" b="1" dirty="0" smtClean="0">
                <a:latin typeface="Century Gothic" panose="020B0502020202020204" pitchFamily="34" charset="0"/>
              </a:rPr>
              <a:t>10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9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C:\Users\Carlos\Desktop\Nou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301" y="72946"/>
            <a:ext cx="3962794" cy="18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arlos\Desktop\gmp plan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301" y="2100214"/>
            <a:ext cx="7247732" cy="40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786650" y="877743"/>
            <a:ext cx="3357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u="sng" dirty="0" smtClean="0">
                <a:latin typeface="Century Gothic" panose="020B0502020202020204" pitchFamily="34" charset="0"/>
              </a:rPr>
              <a:t>Primer </a:t>
            </a:r>
            <a:r>
              <a:rPr lang="es-ES" sz="1200" u="sng" dirty="0" err="1" smtClean="0">
                <a:latin typeface="Century Gothic" panose="020B0502020202020204" pitchFamily="34" charset="0"/>
              </a:rPr>
              <a:t>premit</a:t>
            </a:r>
            <a:r>
              <a:rPr lang="es-ES" sz="1200" u="sng" dirty="0" smtClean="0">
                <a:latin typeface="Century Gothic" panose="020B0502020202020204" pitchFamily="34" charset="0"/>
              </a:rPr>
              <a:t> 1:</a:t>
            </a: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dirty="0" err="1" smtClean="0">
                <a:latin typeface="Century Gothic" panose="020B0502020202020204" pitchFamily="34" charset="0"/>
              </a:rPr>
              <a:t>Proposta</a:t>
            </a:r>
            <a:r>
              <a:rPr lang="es-ES" sz="1200" dirty="0" smtClean="0">
                <a:latin typeface="Century Gothic" panose="020B0502020202020204" pitchFamily="34" charset="0"/>
              </a:rPr>
              <a:t> de </a:t>
            </a:r>
            <a:r>
              <a:rPr lang="es-ES" sz="1200" dirty="0" err="1" smtClean="0">
                <a:latin typeface="Century Gothic" panose="020B0502020202020204" pitchFamily="34" charset="0"/>
              </a:rPr>
              <a:t>l’estudi</a:t>
            </a:r>
            <a:r>
              <a:rPr lang="es-ES" sz="1200" dirty="0" smtClean="0">
                <a:latin typeface="Century Gothic" panose="020B0502020202020204" pitchFamily="34" charset="0"/>
              </a:rPr>
              <a:t>  </a:t>
            </a:r>
            <a:r>
              <a:rPr lang="es-ES" sz="1200" dirty="0" err="1" smtClean="0">
                <a:latin typeface="Century Gothic" panose="020B0502020202020204" pitchFamily="34" charset="0"/>
              </a:rPr>
              <a:t>d’Arquitectura</a:t>
            </a:r>
            <a:r>
              <a:rPr lang="es-ES" sz="1200" dirty="0" smtClean="0">
                <a:latin typeface="Century Gothic" panose="020B0502020202020204" pitchFamily="34" charset="0"/>
              </a:rPr>
              <a:t> </a:t>
            </a:r>
            <a:r>
              <a:rPr lang="es-ES" sz="1200" dirty="0" err="1" smtClean="0">
                <a:latin typeface="Century Gothic" panose="020B0502020202020204" pitchFamily="34" charset="0"/>
              </a:rPr>
              <a:t>Alemany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gmp</a:t>
            </a:r>
            <a:r>
              <a:rPr lang="es-ES" sz="1200" b="1" dirty="0" smtClean="0">
                <a:latin typeface="Century Gothic" panose="020B0502020202020204" pitchFamily="34" charset="0"/>
              </a:rPr>
              <a:t>.</a:t>
            </a:r>
            <a:r>
              <a:rPr lang="es-ES" dirty="0" smtClean="0"/>
              <a:t>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Architekten</a:t>
            </a:r>
            <a:r>
              <a:rPr lang="es-ES" sz="1200" b="1" dirty="0" smtClean="0">
                <a:latin typeface="Century Gothic" panose="020B0502020202020204" pitchFamily="34" charset="0"/>
              </a:rPr>
              <a:t> von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Gerkan</a:t>
            </a:r>
            <a:r>
              <a:rPr lang="es-ES" sz="1200" b="1" dirty="0" smtClean="0">
                <a:latin typeface="Century Gothic" panose="020B0502020202020204" pitchFamily="34" charset="0"/>
              </a:rPr>
              <a:t>,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Marg</a:t>
            </a:r>
            <a:r>
              <a:rPr lang="es-ES" sz="1200" b="1" dirty="0" smtClean="0">
                <a:latin typeface="Century Gothic" panose="020B0502020202020204" pitchFamily="34" charset="0"/>
              </a:rPr>
              <a:t>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und</a:t>
            </a:r>
            <a:r>
              <a:rPr lang="es-ES" sz="1200" b="1" dirty="0" smtClean="0">
                <a:latin typeface="Century Gothic" panose="020B0502020202020204" pitchFamily="34" charset="0"/>
              </a:rPr>
              <a:t>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Partner</a:t>
            </a:r>
            <a:r>
              <a:rPr lang="es-ES" sz="1200" b="1" dirty="0" smtClean="0">
                <a:latin typeface="Century Gothic" panose="020B0502020202020204" pitchFamily="34" charset="0"/>
              </a:rPr>
              <a:t>.</a:t>
            </a:r>
            <a:endParaRPr lang="es-ES" sz="1200" b="1" dirty="0">
              <a:latin typeface="Century Gothic" panose="020B0502020202020204" pitchFamily="34" charset="0"/>
            </a:endParaRPr>
          </a:p>
        </p:txBody>
      </p:sp>
      <p:sp>
        <p:nvSpPr>
          <p:cNvPr id="13" name="CuadroTexto 13"/>
          <p:cNvSpPr txBox="1"/>
          <p:nvPr/>
        </p:nvSpPr>
        <p:spPr>
          <a:xfrm>
            <a:off x="40944" y="6211669"/>
            <a:ext cx="9368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 smtClean="0"/>
              <a:t>: </a:t>
            </a:r>
          </a:p>
          <a:p>
            <a:r>
              <a:rPr lang="es-ES" sz="900" dirty="0"/>
              <a:t>http://www.gmp-architekten.de/projekte/valencia-del-mar.html</a:t>
            </a:r>
          </a:p>
          <a:p>
            <a:endParaRPr lang="es-ES" sz="900" dirty="0" smtClean="0"/>
          </a:p>
        </p:txBody>
      </p:sp>
      <p:sp>
        <p:nvSpPr>
          <p:cNvPr id="15" name="14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b="1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GMP </a:t>
            </a:r>
            <a:r>
              <a:rPr lang="es-ES" sz="4000" b="1" dirty="0" smtClean="0">
                <a:latin typeface="Century Gothic" panose="020B0502020202020204" pitchFamily="34" charset="0"/>
              </a:rPr>
              <a:t>11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C:\Users\Carlos\Desktop\Nouvel GMP Tomá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259" y="2682362"/>
            <a:ext cx="7367772" cy="347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arlos\Desktop\Nouvel GMP Tomás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875" y="180732"/>
            <a:ext cx="4858867" cy="22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6512742" y="1692197"/>
            <a:ext cx="2493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u="sng" dirty="0" smtClean="0"/>
              <a:t>Primer </a:t>
            </a:r>
            <a:r>
              <a:rPr lang="es-ES" sz="1200" u="sng" dirty="0" err="1" smtClean="0"/>
              <a:t>premit</a:t>
            </a:r>
            <a:r>
              <a:rPr lang="es-ES" sz="1200" u="sng" dirty="0" smtClean="0"/>
              <a:t> 2:</a:t>
            </a:r>
          </a:p>
          <a:p>
            <a:endParaRPr lang="es-ES" sz="1200" u="sng" dirty="0" smtClean="0"/>
          </a:p>
          <a:p>
            <a:r>
              <a:rPr lang="es-ES" sz="1200" dirty="0" err="1" smtClean="0"/>
              <a:t>Proposta</a:t>
            </a:r>
            <a:r>
              <a:rPr lang="es-ES" sz="1200" dirty="0" smtClean="0"/>
              <a:t> de </a:t>
            </a:r>
            <a:r>
              <a:rPr lang="es-ES" sz="1200" b="1" dirty="0" smtClean="0"/>
              <a:t>José María Tomás </a:t>
            </a:r>
            <a:r>
              <a:rPr lang="es-ES" sz="1200" dirty="0" err="1" smtClean="0"/>
              <a:t>amb</a:t>
            </a:r>
            <a:r>
              <a:rPr lang="es-ES" sz="1200" dirty="0" smtClean="0"/>
              <a:t> la </a:t>
            </a:r>
            <a:r>
              <a:rPr lang="es-ES" sz="1200" dirty="0" err="1" smtClean="0"/>
              <a:t>col·laboració</a:t>
            </a:r>
            <a:r>
              <a:rPr lang="es-ES" sz="1200" dirty="0" smtClean="0"/>
              <a:t> de </a:t>
            </a:r>
            <a:r>
              <a:rPr lang="es-ES" sz="1200" b="1" dirty="0" smtClean="0"/>
              <a:t>Jean </a:t>
            </a:r>
            <a:r>
              <a:rPr lang="es-ES" sz="1200" b="1" dirty="0" err="1" smtClean="0"/>
              <a:t>Nouvel</a:t>
            </a:r>
            <a:endParaRPr lang="es-ES" b="1" dirty="0"/>
          </a:p>
        </p:txBody>
      </p:sp>
      <p:sp>
        <p:nvSpPr>
          <p:cNvPr id="13" name="CuadroTexto 13"/>
          <p:cNvSpPr txBox="1"/>
          <p:nvPr/>
        </p:nvSpPr>
        <p:spPr>
          <a:xfrm>
            <a:off x="40944" y="6211669"/>
            <a:ext cx="9368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 smtClean="0"/>
              <a:t>: </a:t>
            </a:r>
          </a:p>
          <a:p>
            <a:r>
              <a:rPr lang="es-ES" sz="900" dirty="0"/>
              <a:t>http://www.tomasllavador.com/index.php/es/proyectos/arquitectura-y-urbanismo/1/detalle/proyecto/168#l</a:t>
            </a:r>
          </a:p>
          <a:p>
            <a:endParaRPr lang="es-ES" sz="900" dirty="0" smtClean="0"/>
          </a:p>
        </p:txBody>
      </p:sp>
      <p:sp>
        <p:nvSpPr>
          <p:cNvPr id="15" name="14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1. José María </a:t>
            </a:r>
            <a:r>
              <a:rPr lang="es-ES" sz="1200" b="1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</a:t>
            </a:r>
            <a:r>
              <a:rPr lang="es-ES" sz="1200" b="1" dirty="0" smtClean="0">
                <a:latin typeface="Century Gothic" panose="020B0502020202020204" pitchFamily="34" charset="0"/>
              </a:rPr>
              <a:t>4. Jean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b="1" dirty="0" smtClean="0">
                <a:latin typeface="Century Gothic" panose="020B0502020202020204" pitchFamily="34" charset="0"/>
              </a:rPr>
              <a:t> y 	Tomás</a:t>
            </a:r>
            <a:endParaRPr lang="es-ES" sz="1200" b="1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958366" y="89218"/>
            <a:ext cx="4047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J.M. Tomás y J. </a:t>
            </a:r>
            <a:r>
              <a:rPr lang="es-ES" b="1" dirty="0" err="1" smtClean="0">
                <a:latin typeface="Century Gothic" panose="020B0502020202020204" pitchFamily="34" charset="0"/>
              </a:rPr>
              <a:t>Nouvel</a:t>
            </a:r>
            <a:r>
              <a:rPr lang="es-ES" b="1" dirty="0" smtClean="0">
                <a:latin typeface="Century Gothic" panose="020B0502020202020204" pitchFamily="34" charset="0"/>
              </a:rPr>
              <a:t> </a:t>
            </a:r>
            <a:r>
              <a:rPr lang="es-ES" sz="4000" b="1" dirty="0" smtClean="0">
                <a:latin typeface="Century Gothic" panose="020B0502020202020204" pitchFamily="34" charset="0"/>
              </a:rPr>
              <a:t>12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9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" y="-51705"/>
            <a:ext cx="9141420" cy="685800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515460" y="1118937"/>
            <a:ext cx="261723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Alternativa 1 </a:t>
            </a:r>
            <a:r>
              <a:rPr lang="es-ES" sz="4000" b="1" dirty="0" smtClean="0">
                <a:latin typeface="Century Gothic" panose="020B0502020202020204" pitchFamily="34" charset="0"/>
              </a:rPr>
              <a:t>13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553156" y="1118936"/>
            <a:ext cx="157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/>
              <a:t>Zona Residencial </a:t>
            </a:r>
            <a:r>
              <a:rPr lang="es-ES" sz="1000" dirty="0" err="1" smtClean="0"/>
              <a:t>amb</a:t>
            </a:r>
            <a:r>
              <a:rPr lang="es-ES" sz="1000" dirty="0" smtClean="0"/>
              <a:t> </a:t>
            </a:r>
          </a:p>
          <a:p>
            <a:r>
              <a:rPr lang="es-ES" sz="1000" dirty="0" smtClean="0"/>
              <a:t>gran valor </a:t>
            </a:r>
            <a:r>
              <a:rPr lang="es-ES" sz="1000" dirty="0" err="1" smtClean="0"/>
              <a:t>paisajístic</a:t>
            </a:r>
            <a:endParaRPr lang="es-ES" sz="1000" dirty="0"/>
          </a:p>
        </p:txBody>
      </p:sp>
      <p:sp>
        <p:nvSpPr>
          <p:cNvPr id="10" name="9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Alternativa 2 </a:t>
            </a:r>
            <a:r>
              <a:rPr lang="es-ES" sz="4000" b="1" dirty="0" smtClean="0">
                <a:latin typeface="Century Gothic" panose="020B0502020202020204" pitchFamily="34" charset="0"/>
              </a:rPr>
              <a:t>14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b="1" dirty="0">
                <a:latin typeface="Century Gothic" panose="020B0502020202020204" pitchFamily="34" charset="0"/>
              </a:rPr>
              <a:t>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543" y="1451041"/>
            <a:ext cx="7212985" cy="481025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Alternativa 3 </a:t>
            </a:r>
            <a:r>
              <a:rPr lang="es-ES" sz="4000" b="1" dirty="0" smtClean="0">
                <a:latin typeface="Century Gothic" panose="020B0502020202020204" pitchFamily="34" charset="0"/>
              </a:rPr>
              <a:t>15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b="1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 descr="C:\Users\Carlos\Desktop\Grao Cocoteros Propuesta 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5" b="10330"/>
          <a:stretch/>
        </p:blipFill>
        <p:spPr bwMode="auto">
          <a:xfrm>
            <a:off x="1664331" y="894887"/>
            <a:ext cx="7479669" cy="43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310062" y="3856171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Nazaret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 rot="972049">
            <a:off x="2662824" y="2036740"/>
            <a:ext cx="1177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Av. </a:t>
            </a:r>
            <a:r>
              <a:rPr lang="es-ES" sz="1200" b="1" dirty="0" err="1" smtClean="0">
                <a:solidFill>
                  <a:schemeClr val="bg1"/>
                </a:solidFill>
              </a:rPr>
              <a:t>França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5641" y="1931133"/>
            <a:ext cx="6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chemeClr val="bg1"/>
                </a:solidFill>
              </a:rPr>
              <a:t>Grao</a:t>
            </a:r>
            <a:endParaRPr lang="es-ES" sz="1200" b="1" dirty="0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49825" y="1898240"/>
            <a:ext cx="12402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chemeClr val="bg1"/>
                </a:solidFill>
              </a:rPr>
              <a:t>La Marina </a:t>
            </a:r>
            <a:r>
              <a:rPr lang="es-ES" sz="1000" b="1" dirty="0" err="1" smtClean="0">
                <a:solidFill>
                  <a:schemeClr val="bg1"/>
                </a:solidFill>
              </a:rPr>
              <a:t>Reial</a:t>
            </a:r>
            <a:endParaRPr lang="es-ES" sz="1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Carlos\Desktop\Leyenda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0" t="15268" r="25197" b="61262"/>
          <a:stretch/>
        </p:blipFill>
        <p:spPr bwMode="auto">
          <a:xfrm>
            <a:off x="1758301" y="5317723"/>
            <a:ext cx="2100263" cy="12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069828" y="2707865"/>
            <a:ext cx="1240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err="1" smtClean="0">
                <a:solidFill>
                  <a:schemeClr val="bg1"/>
                </a:solidFill>
              </a:rPr>
              <a:t>Cementeri</a:t>
            </a:r>
            <a:endParaRPr lang="es-ES" sz="8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883324" y="5375779"/>
            <a:ext cx="3925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 smtClean="0"/>
              <a:t>Soterramet</a:t>
            </a:r>
            <a:r>
              <a:rPr lang="es-ES" sz="1000" dirty="0" smtClean="0"/>
              <a:t> </a:t>
            </a:r>
            <a:r>
              <a:rPr lang="es-ES" sz="1000" dirty="0" err="1" smtClean="0"/>
              <a:t>pareix</a:t>
            </a:r>
            <a:r>
              <a:rPr lang="es-ES" sz="1000" dirty="0" smtClean="0"/>
              <a:t> </a:t>
            </a:r>
            <a:r>
              <a:rPr lang="es-ES" sz="1000" dirty="0" err="1" smtClean="0"/>
              <a:t>l’opció</a:t>
            </a:r>
            <a:r>
              <a:rPr lang="es-ES" sz="1000" dirty="0" smtClean="0"/>
              <a:t>  - buscar </a:t>
            </a:r>
            <a:r>
              <a:rPr lang="es-ES" sz="1000" dirty="0" err="1" smtClean="0"/>
              <a:t>altres</a:t>
            </a:r>
            <a:r>
              <a:rPr lang="es-ES" sz="1000" dirty="0" smtClean="0"/>
              <a:t> </a:t>
            </a:r>
            <a:r>
              <a:rPr lang="es-ES" sz="1000" dirty="0" err="1" smtClean="0"/>
              <a:t>alternatives</a:t>
            </a:r>
            <a:endParaRPr lang="es-ES" sz="1000" dirty="0"/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3324171" y="5498889"/>
            <a:ext cx="6069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los\Desktop\nouve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19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069546" y="0"/>
            <a:ext cx="207445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6816012" y="2185601"/>
            <a:ext cx="25190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Century Gothic" panose="020B0502020202020204" pitchFamily="34" charset="0"/>
              </a:rPr>
              <a:t>	</a:t>
            </a:r>
            <a:r>
              <a:rPr lang="es-E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Índex</a:t>
            </a:r>
          </a:p>
          <a:p>
            <a:endParaRPr lang="es-ES" sz="1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es-ES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Anàlisis</a:t>
            </a:r>
            <a:endParaRPr lang="es-ES" sz="1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3, Morfología</a:t>
            </a:r>
          </a:p>
          <a:p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 </a:t>
            </a:r>
            <a:r>
              <a:rPr lang="es-ES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Reflexions</a:t>
            </a:r>
            <a:endParaRPr lang="es-E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Riu</a:t>
            </a:r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Túria</a:t>
            </a:r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 </a:t>
            </a:r>
            <a:r>
              <a:rPr lang="es-ES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Propostes</a:t>
            </a:r>
            <a:endParaRPr lang="es-ES" sz="1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1. José María </a:t>
            </a:r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Tomás</a:t>
            </a:r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</a:t>
            </a:r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2. Jean </a:t>
            </a:r>
            <a:r>
              <a:rPr lang="es-E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Nouvel</a:t>
            </a:r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3. GMP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4. Jean </a:t>
            </a:r>
            <a:r>
              <a:rPr lang="es-ES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Nouvel</a:t>
            </a:r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y </a:t>
            </a:r>
            <a:r>
              <a:rPr lang="es-E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Tomás</a:t>
            </a:r>
            <a:endParaRPr lang="es-E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</a:t>
            </a:r>
            <a:endParaRPr lang="es-ES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 </a:t>
            </a:r>
            <a:r>
              <a:rPr lang="es-ES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Alternatives</a:t>
            </a:r>
            <a:endParaRPr lang="es-ES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642" y="750627"/>
            <a:ext cx="7463326" cy="5599075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latin typeface="Century Gothic" panose="020B0502020202020204" pitchFamily="34" charset="0"/>
              </a:rPr>
              <a:t>Situació</a:t>
            </a:r>
            <a:r>
              <a:rPr lang="es-ES" b="1" dirty="0" smtClean="0">
                <a:latin typeface="Century Gothic" panose="020B0502020202020204" pitchFamily="34" charset="0"/>
              </a:rPr>
              <a:t> </a:t>
            </a:r>
            <a:r>
              <a:rPr lang="es-ES" sz="4000" b="1" dirty="0" smtClean="0">
                <a:latin typeface="Century Gothic" panose="020B0502020202020204" pitchFamily="34" charset="0"/>
              </a:rPr>
              <a:t>1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1. </a:t>
            </a:r>
            <a:r>
              <a:rPr lang="es-ES" sz="1200" b="1" dirty="0" err="1" smtClean="0">
                <a:latin typeface="Century Gothic" panose="020B0502020202020204" pitchFamily="34" charset="0"/>
              </a:rPr>
              <a:t>Situació</a:t>
            </a:r>
            <a:endParaRPr lang="es-ES" sz="1200" b="1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3,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3,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Estructura </a:t>
            </a:r>
            <a:r>
              <a:rPr lang="es-ES" sz="4000" b="1" dirty="0" smtClean="0">
                <a:latin typeface="Century Gothic" panose="020B0502020202020204" pitchFamily="34" charset="0"/>
              </a:rPr>
              <a:t>2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8" r="6906" b="4477"/>
          <a:stretch/>
        </p:blipFill>
        <p:spPr>
          <a:xfrm>
            <a:off x="1336604" y="1683657"/>
            <a:ext cx="7721151" cy="48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</a:t>
            </a:r>
            <a:r>
              <a:rPr lang="es-ES" sz="1200" b="1" dirty="0" smtClean="0">
                <a:latin typeface="Century Gothic" panose="020B0502020202020204" pitchFamily="34" charset="0"/>
              </a:rPr>
              <a:t>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Morfología </a:t>
            </a:r>
            <a:r>
              <a:rPr lang="es-ES" sz="4000" b="1" dirty="0" smtClean="0">
                <a:latin typeface="Century Gothic" panose="020B0502020202020204" pitchFamily="34" charset="0"/>
              </a:rPr>
              <a:t>3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  <p:pic>
        <p:nvPicPr>
          <p:cNvPr id="12" name="Imagen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18413" r="5701" b="4339"/>
          <a:stretch/>
        </p:blipFill>
        <p:spPr>
          <a:xfrm>
            <a:off x="1590943" y="1741500"/>
            <a:ext cx="7415089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540" y="1487606"/>
            <a:ext cx="7313993" cy="4670259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4395" y="6415975"/>
            <a:ext cx="936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/>
              <a:t>: </a:t>
            </a:r>
            <a:endParaRPr lang="es-ES" sz="900" b="1" dirty="0" smtClean="0"/>
          </a:p>
          <a:p>
            <a:r>
              <a:rPr lang="es-ES" sz="900" dirty="0" smtClean="0"/>
              <a:t>https</a:t>
            </a:r>
            <a:r>
              <a:rPr lang="es-ES" sz="900" dirty="0"/>
              <a:t>://www.valencia.es/ayuntamiento/urbanismo.nsf/0/AA4F5F4FECD80823C12575350031167D/$FILE/GRAO_MPG_B2_PLANOS%20ORDENACION.pdf?OpenElement&amp;lang=1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</a:t>
            </a:r>
            <a:r>
              <a:rPr lang="es-ES" sz="1200" b="1" dirty="0" smtClean="0">
                <a:latin typeface="Century Gothic" panose="020B0502020202020204" pitchFamily="34" charset="0"/>
              </a:rPr>
              <a:t>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Morfología </a:t>
            </a:r>
            <a:r>
              <a:rPr lang="es-ES" sz="4000" b="1" dirty="0" smtClean="0">
                <a:latin typeface="Century Gothic" panose="020B0502020202020204" pitchFamily="34" charset="0"/>
              </a:rPr>
              <a:t>4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725" y="72944"/>
            <a:ext cx="4430939" cy="244567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35725" y="2897261"/>
            <a:ext cx="37311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latin typeface="+mj-lt"/>
              </a:rPr>
              <a:t>¿És necessari el PAI de Grau-</a:t>
            </a:r>
            <a:r>
              <a:rPr lang="ca-ES" sz="1600" b="1" dirty="0" err="1">
                <a:latin typeface="+mj-lt"/>
              </a:rPr>
              <a:t>Cocoteros</a:t>
            </a:r>
            <a:r>
              <a:rPr lang="ca-ES" sz="1600" b="1" dirty="0">
                <a:latin typeface="+mj-lt"/>
              </a:rPr>
              <a:t>?</a:t>
            </a:r>
            <a:endParaRPr lang="es-ES" sz="1600" b="1" dirty="0">
              <a:latin typeface="+mj-lt"/>
            </a:endParaRPr>
          </a:p>
          <a:p>
            <a:endParaRPr lang="ca-ES" sz="1100" dirty="0" smtClean="0">
              <a:latin typeface="+mj-lt"/>
            </a:endParaRPr>
          </a:p>
          <a:p>
            <a:r>
              <a:rPr lang="ca-ES" sz="1100" b="1" dirty="0" smtClean="0">
                <a:latin typeface="+mj-lt"/>
              </a:rPr>
              <a:t>Avantatges</a:t>
            </a:r>
            <a:endParaRPr lang="es-ES" sz="1100" b="1" dirty="0"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a-ES" sz="1100" dirty="0">
                <a:latin typeface="+mj-lt"/>
              </a:rPr>
              <a:t>Nexe de connexió entre el barri de Natzaret i la resta de la ciutat</a:t>
            </a:r>
            <a:endParaRPr lang="es-ES" sz="1100" dirty="0"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a-ES" sz="1100" dirty="0">
                <a:latin typeface="+mj-lt"/>
              </a:rPr>
              <a:t>Possibilitat de finalitzar la llera del riu Túria i connectar-la amb la dàrsena interior del Port</a:t>
            </a:r>
            <a:endParaRPr lang="es-ES" sz="1100" dirty="0">
              <a:latin typeface="+mj-lt"/>
            </a:endParaRPr>
          </a:p>
          <a:p>
            <a:endParaRPr lang="ca-ES" sz="1100" dirty="0" smtClean="0">
              <a:latin typeface="+mj-lt"/>
            </a:endParaRPr>
          </a:p>
          <a:p>
            <a:r>
              <a:rPr lang="ca-ES" sz="1100" b="1" dirty="0" smtClean="0">
                <a:latin typeface="+mj-lt"/>
              </a:rPr>
              <a:t>Inconvenients</a:t>
            </a:r>
            <a:endParaRPr lang="es-ES" sz="1100" b="1" dirty="0"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a-ES" sz="1100" dirty="0">
                <a:latin typeface="+mj-lt"/>
              </a:rPr>
              <a:t>Gran quantitat de </a:t>
            </a:r>
            <a:r>
              <a:rPr lang="ca-ES" sz="1100" dirty="0" err="1">
                <a:latin typeface="+mj-lt"/>
              </a:rPr>
              <a:t>vivendes</a:t>
            </a:r>
            <a:r>
              <a:rPr lang="ca-ES" sz="1100" dirty="0">
                <a:latin typeface="+mj-lt"/>
              </a:rPr>
              <a:t> buides que hui en dia hi ha a València</a:t>
            </a:r>
            <a:endParaRPr lang="es-ES" sz="1100" dirty="0"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a-ES" sz="1100" dirty="0">
                <a:latin typeface="+mj-lt"/>
              </a:rPr>
              <a:t>La poca viabilitat del projecte, ja que du darrere problemes i càrregues que deurien de assumir els futurs propietaris.</a:t>
            </a:r>
            <a:endParaRPr lang="es-ES" sz="1100" dirty="0"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ca-ES" sz="1100" dirty="0">
                <a:latin typeface="+mj-lt"/>
              </a:rPr>
              <a:t>Necessitat de grans costos de obres per a infraestructures (soterrament de la via del ferrocarril i de la desembocadura del riu, sistema de recirculació de l’aigua dels canals i la pròpia urbanització)</a:t>
            </a:r>
            <a:endParaRPr lang="es-ES" sz="1100" dirty="0">
              <a:latin typeface="+mj-lt"/>
            </a:endParaRPr>
          </a:p>
          <a:p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23" y="4076417"/>
            <a:ext cx="2376488" cy="18351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823" y="1763369"/>
            <a:ext cx="2376488" cy="1835179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40944" y="6211669"/>
            <a:ext cx="936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/>
              <a:t>: </a:t>
            </a:r>
            <a:endParaRPr lang="es-ES" sz="900" b="1" dirty="0" smtClean="0"/>
          </a:p>
          <a:p>
            <a:r>
              <a:rPr lang="es-ES" sz="900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https://www.valencia.es/ayuntamiento/urbanismo.nsf/0/FC53E8FFD8B09A32C125753500323E8C/$</a:t>
            </a:r>
            <a:r>
              <a:rPr lang="es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FILE/GRAO_MPG_D1_MEMORIA%20INFORMATIVA_PLANOS.pdf?OpenElement&amp;lang=1</a:t>
            </a:r>
            <a:endParaRPr lang="es-ES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ES" sz="900" dirty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http://</a:t>
            </a:r>
            <a:r>
              <a:rPr lang="es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www.elmundo.es/comunidad-valenciana/2016/05/23/574311dc268e3ed9438b46a0.html</a:t>
            </a:r>
            <a:endParaRPr lang="es-ES" sz="9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ES" sz="900" dirty="0" smtClean="0"/>
          </a:p>
        </p:txBody>
      </p:sp>
      <p:sp>
        <p:nvSpPr>
          <p:cNvPr id="22" name="21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PAI </a:t>
            </a:r>
            <a:r>
              <a:rPr lang="es-ES" sz="4000" b="1" dirty="0" smtClean="0">
                <a:latin typeface="Century Gothic" panose="020B0502020202020204" pitchFamily="34" charset="0"/>
              </a:rPr>
              <a:t>5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39" y="89218"/>
            <a:ext cx="5575191" cy="3863056"/>
          </a:xfrm>
          <a:prstGeom prst="rect">
            <a:avLst/>
          </a:prstGeom>
        </p:spPr>
      </p:pic>
      <p:sp>
        <p:nvSpPr>
          <p:cNvPr id="9" name="19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99046" y="6454236"/>
            <a:ext cx="936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 err="1" smtClean="0"/>
              <a:t>Fonts</a:t>
            </a:r>
            <a:r>
              <a:rPr lang="es-ES" sz="900" b="1" dirty="0" smtClean="0"/>
              <a:t>:</a:t>
            </a:r>
          </a:p>
          <a:p>
            <a:r>
              <a:rPr lang="es-ES" sz="900" b="1" dirty="0" smtClean="0"/>
              <a:t>http</a:t>
            </a:r>
            <a:r>
              <a:rPr lang="es-ES" sz="900" b="1" dirty="0"/>
              <a:t>://www.levante-emv.com/valencia/2016/01/14/generalitat-abrira-civil-abandonado-circuito/1365344.html</a:t>
            </a:r>
            <a:endParaRPr lang="es-ES" sz="900" dirty="0" smtClean="0"/>
          </a:p>
        </p:txBody>
      </p:sp>
      <p:sp>
        <p:nvSpPr>
          <p:cNvPr id="6" name="21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b="1" dirty="0">
                <a:latin typeface="Century Gothic" panose="020B0502020202020204" pitchFamily="34" charset="0"/>
              </a:rPr>
              <a:t>2. Fórmula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</a:t>
            </a:r>
            <a:r>
              <a:rPr lang="es-ES" sz="1200" dirty="0" err="1">
                <a:latin typeface="Century Gothic" panose="020B0502020202020204" pitchFamily="34" charset="0"/>
              </a:rPr>
              <a:t>Riu</a:t>
            </a:r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err="1">
                <a:latin typeface="Century Gothic" panose="020B0502020202020204" pitchFamily="34" charset="0"/>
              </a:rPr>
              <a:t>Túria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7" name="22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Century Gothic" panose="020B0502020202020204" pitchFamily="34" charset="0"/>
              </a:rPr>
              <a:t>Fórmula 1  </a:t>
            </a:r>
            <a:r>
              <a:rPr lang="es-ES" sz="4000" b="1" dirty="0" smtClean="0">
                <a:latin typeface="Century Gothic" panose="020B0502020202020204" pitchFamily="34" charset="0"/>
              </a:rPr>
              <a:t>6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655539" y="3899691"/>
            <a:ext cx="697193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-valencia" sz="1200" b="1" dirty="0" smtClean="0">
                <a:latin typeface="Century Gothic" panose="020B0502020202020204" pitchFamily="34" charset="0"/>
              </a:rPr>
              <a:t>¿Que fer amb el circuit de Fórmula 1?</a:t>
            </a:r>
          </a:p>
          <a:p>
            <a:endParaRPr lang="ca-ES-valencia" sz="1100" dirty="0" smtClean="0">
              <a:latin typeface="Century Gothic" panose="020B0502020202020204" pitchFamily="34" charset="0"/>
            </a:endParaRPr>
          </a:p>
          <a:p>
            <a:r>
              <a:rPr lang="ca-ES-valencia" sz="1100" dirty="0" smtClean="0">
                <a:latin typeface="Century Gothic" panose="020B0502020202020204" pitchFamily="34" charset="0"/>
              </a:rPr>
              <a:t>Després de la fi de les carreres disputades a València, aquesta infraestructura es troba tancada a la part del Grao – Cocoteros. </a:t>
            </a:r>
          </a:p>
          <a:p>
            <a:endParaRPr lang="ca-ES-valencia" sz="1100" dirty="0" smtClean="0">
              <a:latin typeface="Century Gothic" panose="020B0502020202020204" pitchFamily="34" charset="0"/>
            </a:endParaRPr>
          </a:p>
          <a:p>
            <a:r>
              <a:rPr lang="ca-ES-valencia" sz="1100" u="sng" dirty="0" smtClean="0">
                <a:latin typeface="Century Gothic" panose="020B0502020202020204" pitchFamily="34" charset="0"/>
              </a:rPr>
              <a:t>-Proposta:</a:t>
            </a:r>
          </a:p>
          <a:p>
            <a:r>
              <a:rPr lang="ca-ES-valencia" sz="1100" dirty="0" smtClean="0">
                <a:latin typeface="Century Gothic" panose="020B0502020202020204" pitchFamily="34" charset="0"/>
              </a:rPr>
              <a:t>Es pretén que el traçat del circuit s’integre com a carrers del barri del Grau - Cocoteros.</a:t>
            </a:r>
          </a:p>
          <a:p>
            <a:endParaRPr lang="ca-ES-valencia" sz="1100" dirty="0" smtClean="0">
              <a:latin typeface="Century Gothic" panose="020B0502020202020204" pitchFamily="34" charset="0"/>
            </a:endParaRPr>
          </a:p>
          <a:p>
            <a:r>
              <a:rPr lang="ca-ES-valencia" sz="1100" u="sng" dirty="0" smtClean="0">
                <a:latin typeface="Century Gothic" panose="020B0502020202020204" pitchFamily="34" charset="0"/>
              </a:rPr>
              <a:t>-Inconvenients: </a:t>
            </a:r>
          </a:p>
          <a:p>
            <a:r>
              <a:rPr lang="ca-ES-valencia" sz="1100" dirty="0" smtClean="0">
                <a:latin typeface="Century Gothic" panose="020B0502020202020204" pitchFamily="34" charset="0"/>
              </a:rPr>
              <a:t>El vial del circuit es troba blindat per a ús exclusiu deportiu i no es pot alterar. </a:t>
            </a:r>
          </a:p>
          <a:p>
            <a:r>
              <a:rPr lang="ca-ES-valencia" sz="1100" dirty="0" smtClean="0">
                <a:latin typeface="Century Gothic" panose="020B0502020202020204" pitchFamily="34" charset="0"/>
              </a:rPr>
              <a:t>Per lo tant no es poden obrir sanes per a canalitzacions necessàries per a utilitzar el traçat com a carrer.</a:t>
            </a:r>
          </a:p>
          <a:p>
            <a:endParaRPr lang="ca-ES-valencia" sz="1100" dirty="0" smtClean="0">
              <a:latin typeface="Century Gothic" panose="020B0502020202020204" pitchFamily="34" charset="0"/>
            </a:endParaRPr>
          </a:p>
          <a:p>
            <a:r>
              <a:rPr lang="ca-ES-valencia" sz="1100" u="sng" dirty="0" smtClean="0">
                <a:latin typeface="Century Gothic" panose="020B0502020202020204" pitchFamily="34" charset="0"/>
              </a:rPr>
              <a:t>-Solució:</a:t>
            </a:r>
          </a:p>
          <a:p>
            <a:r>
              <a:rPr lang="ca-ES-valencia" sz="1100" dirty="0" smtClean="0">
                <a:latin typeface="Century Gothic" panose="020B0502020202020204" pitchFamily="34" charset="0"/>
              </a:rPr>
              <a:t>Desvincular aquestes instal·lacions de l’ús exclusiu com a deportiu.</a:t>
            </a:r>
            <a:endParaRPr lang="ca-ES-valencia" sz="1100" dirty="0">
              <a:latin typeface="Century Gothic" panose="020B0502020202020204" pitchFamily="34" charset="0"/>
            </a:endParaRPr>
          </a:p>
          <a:p>
            <a:endParaRPr lang="ca-ES-valencia" sz="1200" dirty="0"/>
          </a:p>
        </p:txBody>
      </p:sp>
      <p:sp>
        <p:nvSpPr>
          <p:cNvPr id="10" name="9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9 Rectángulo"/>
          <p:cNvSpPr/>
          <p:nvPr/>
        </p:nvSpPr>
        <p:spPr>
          <a:xfrm>
            <a:off x="99046" y="854342"/>
            <a:ext cx="1450985" cy="6003658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1 CuadroTexto"/>
          <p:cNvSpPr txBox="1"/>
          <p:nvPr/>
        </p:nvSpPr>
        <p:spPr>
          <a:xfrm>
            <a:off x="30806" y="894886"/>
            <a:ext cx="17274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latin typeface="Century Gothic" panose="020B0502020202020204" pitchFamily="34" charset="0"/>
              </a:rPr>
              <a:t>A </a:t>
            </a:r>
            <a:r>
              <a:rPr lang="es-ES" sz="1200" dirty="0" smtClean="0">
                <a:latin typeface="Century Gothic" panose="020B0502020202020204" pitchFamily="34" charset="0"/>
              </a:rPr>
              <a:t>Análisis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1. </a:t>
            </a:r>
            <a:r>
              <a:rPr lang="es-ES" sz="1200" dirty="0" err="1" smtClean="0">
                <a:latin typeface="Century Gothic" panose="020B0502020202020204" pitchFamily="34" charset="0"/>
              </a:rPr>
              <a:t>Situació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 smtClean="0">
                <a:latin typeface="Century Gothic" panose="020B0502020202020204" pitchFamily="34" charset="0"/>
              </a:rPr>
              <a:t>2. Estructura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3. Morfología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B </a:t>
            </a:r>
            <a:r>
              <a:rPr lang="es-ES" sz="1200" dirty="0" err="1">
                <a:latin typeface="Century Gothic" panose="020B0502020202020204" pitchFamily="34" charset="0"/>
              </a:rPr>
              <a:t>Reflexions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    </a:t>
            </a:r>
            <a:r>
              <a:rPr lang="es-ES" sz="1200" dirty="0">
                <a:latin typeface="Century Gothic" panose="020B0502020202020204" pitchFamily="34" charset="0"/>
              </a:rPr>
              <a:t>1. PAI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Fórmula 1</a:t>
            </a:r>
          </a:p>
          <a:p>
            <a:r>
              <a:rPr lang="es-ES" sz="1200" b="1" dirty="0">
                <a:latin typeface="Century Gothic" panose="020B0502020202020204" pitchFamily="34" charset="0"/>
              </a:rPr>
              <a:t>    3. </a:t>
            </a:r>
            <a:r>
              <a:rPr lang="es-ES" sz="1200" b="1" dirty="0" err="1">
                <a:latin typeface="Century Gothic" panose="020B0502020202020204" pitchFamily="34" charset="0"/>
              </a:rPr>
              <a:t>Riu</a:t>
            </a:r>
            <a:r>
              <a:rPr lang="es-ES" sz="1200" b="1" dirty="0">
                <a:latin typeface="Century Gothic" panose="020B0502020202020204" pitchFamily="34" charset="0"/>
              </a:rPr>
              <a:t> </a:t>
            </a:r>
            <a:r>
              <a:rPr lang="es-ES" sz="1200" b="1" dirty="0" err="1">
                <a:latin typeface="Century Gothic" panose="020B0502020202020204" pitchFamily="34" charset="0"/>
              </a:rPr>
              <a:t>Túria</a:t>
            </a:r>
            <a:endParaRPr lang="es-ES" sz="1200" b="1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</a:t>
            </a:r>
            <a:r>
              <a:rPr lang="es-ES" sz="1200" dirty="0" smtClean="0">
                <a:latin typeface="Century Gothic" panose="020B0502020202020204" pitchFamily="34" charset="0"/>
              </a:rPr>
              <a:t>   </a:t>
            </a:r>
            <a:r>
              <a:rPr lang="es-ES" sz="1200" dirty="0">
                <a:latin typeface="Century Gothic" panose="020B0502020202020204" pitchFamily="34" charset="0"/>
              </a:rPr>
              <a:t>4</a:t>
            </a:r>
            <a:r>
              <a:rPr lang="es-ES" sz="1200" dirty="0" smtClean="0">
                <a:latin typeface="Century Gothic" panose="020B0502020202020204" pitchFamily="34" charset="0"/>
              </a:rPr>
              <a:t>. </a:t>
            </a:r>
            <a:r>
              <a:rPr lang="es-ES" sz="1200" dirty="0" err="1" smtClean="0">
                <a:latin typeface="Century Gothic" panose="020B0502020202020204" pitchFamily="34" charset="0"/>
              </a:rPr>
              <a:t>Connexions</a:t>
            </a:r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C </a:t>
            </a:r>
            <a:r>
              <a:rPr lang="es-ES" sz="1200" dirty="0" err="1">
                <a:latin typeface="Century Gothic" panose="020B0502020202020204" pitchFamily="34" charset="0"/>
              </a:rPr>
              <a:t>Propostes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José María </a:t>
            </a:r>
            <a:r>
              <a:rPr lang="es-ES" sz="1200" dirty="0" smtClean="0">
                <a:latin typeface="Century Gothic" panose="020B0502020202020204" pitchFamily="34" charset="0"/>
              </a:rPr>
              <a:t>	Tomás</a:t>
            </a:r>
          </a:p>
          <a:p>
            <a:r>
              <a:rPr lang="es-ES" sz="1200" b="1" dirty="0" smtClean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2.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</a:t>
            </a:r>
            <a:r>
              <a:rPr lang="es-ES" sz="1200" dirty="0" smtClean="0">
                <a:latin typeface="Century Gothic" panose="020B0502020202020204" pitchFamily="34" charset="0"/>
              </a:rPr>
              <a:t>3. GMP</a:t>
            </a:r>
          </a:p>
          <a:p>
            <a:r>
              <a:rPr lang="es-ES" sz="1200" dirty="0" smtClean="0">
                <a:latin typeface="Century Gothic" panose="020B0502020202020204" pitchFamily="34" charset="0"/>
              </a:rPr>
              <a:t>    4. Jean </a:t>
            </a:r>
            <a:r>
              <a:rPr lang="es-ES" sz="1200" dirty="0" err="1" smtClean="0">
                <a:latin typeface="Century Gothic" panose="020B0502020202020204" pitchFamily="34" charset="0"/>
              </a:rPr>
              <a:t>Nouvel</a:t>
            </a:r>
            <a:r>
              <a:rPr lang="es-ES" sz="1200" dirty="0" smtClean="0">
                <a:latin typeface="Century Gothic" panose="020B0502020202020204" pitchFamily="34" charset="0"/>
              </a:rPr>
              <a:t> y 	Tomás</a:t>
            </a:r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r>
              <a:rPr lang="es-ES" sz="1200" b="1" dirty="0">
                <a:latin typeface="Century Gothic" panose="020B0502020202020204" pitchFamily="34" charset="0"/>
              </a:rPr>
              <a:t>D </a:t>
            </a:r>
            <a:r>
              <a:rPr lang="es-ES" sz="1200" dirty="0" err="1" smtClean="0">
                <a:latin typeface="Century Gothic" panose="020B0502020202020204" pitchFamily="34" charset="0"/>
              </a:rPr>
              <a:t>Alternatives</a:t>
            </a:r>
            <a:endParaRPr lang="es-ES" sz="1200" dirty="0">
              <a:latin typeface="Century Gothic" panose="020B0502020202020204" pitchFamily="34" charset="0"/>
            </a:endParaRPr>
          </a:p>
          <a:p>
            <a:r>
              <a:rPr lang="es-ES" sz="1200" dirty="0">
                <a:latin typeface="Century Gothic" panose="020B0502020202020204" pitchFamily="34" charset="0"/>
              </a:rPr>
              <a:t>    1. Alternativa 1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2. Alternativa 2</a:t>
            </a:r>
          </a:p>
          <a:p>
            <a:r>
              <a:rPr lang="es-ES" sz="1200" dirty="0">
                <a:latin typeface="Century Gothic" panose="020B0502020202020204" pitchFamily="34" charset="0"/>
              </a:rPr>
              <a:t>    3. Alternativa 3</a:t>
            </a:r>
          </a:p>
          <a:p>
            <a:endParaRPr lang="es-ES" sz="1200" dirty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 smtClean="0">
              <a:latin typeface="Century Gothic" panose="020B0502020202020204" pitchFamily="34" charset="0"/>
            </a:endParaRPr>
          </a:p>
          <a:p>
            <a:endParaRPr lang="es-ES" sz="1200" dirty="0">
              <a:latin typeface="Century Gothic" panose="020B0502020202020204" pitchFamily="34" charset="0"/>
            </a:endParaRPr>
          </a:p>
        </p:txBody>
      </p:sp>
      <p:sp>
        <p:nvSpPr>
          <p:cNvPr id="8" name="22 CuadroTexto"/>
          <p:cNvSpPr txBox="1"/>
          <p:nvPr/>
        </p:nvSpPr>
        <p:spPr>
          <a:xfrm>
            <a:off x="6156102" y="89218"/>
            <a:ext cx="2849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latin typeface="Century Gothic" panose="020B0502020202020204" pitchFamily="34" charset="0"/>
              </a:rPr>
              <a:t>Riu</a:t>
            </a:r>
            <a:r>
              <a:rPr lang="es-ES" b="1" dirty="0" smtClean="0">
                <a:latin typeface="Century Gothic" panose="020B0502020202020204" pitchFamily="34" charset="0"/>
              </a:rPr>
              <a:t> </a:t>
            </a:r>
            <a:r>
              <a:rPr lang="es-ES" b="1" dirty="0" err="1" smtClean="0">
                <a:latin typeface="Century Gothic" panose="020B0502020202020204" pitchFamily="34" charset="0"/>
              </a:rPr>
              <a:t>Túria</a:t>
            </a:r>
            <a:r>
              <a:rPr lang="es-ES" b="1" dirty="0" smtClean="0">
                <a:latin typeface="Century Gothic" panose="020B0502020202020204" pitchFamily="34" charset="0"/>
              </a:rPr>
              <a:t>  </a:t>
            </a:r>
            <a:r>
              <a:rPr lang="es-ES" sz="4000" b="1" dirty="0" smtClean="0">
                <a:latin typeface="Century Gothic" panose="020B0502020202020204" pitchFamily="34" charset="0"/>
              </a:rPr>
              <a:t>7</a:t>
            </a:r>
            <a:endParaRPr lang="es-ES" sz="4000" b="1" dirty="0"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916" y="3329346"/>
            <a:ext cx="5392563" cy="334191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26541" y="436331"/>
            <a:ext cx="68061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-valencia" sz="1400" b="1" dirty="0" smtClean="0">
                <a:latin typeface="Century Gothic" panose="020B0502020202020204" pitchFamily="34" charset="0"/>
              </a:rPr>
              <a:t>¿Principi i final del Riu Túria?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Al final del antic caus del riu Túria es troben els barris de Natzaret i Grau-Cocoteros.</a:t>
            </a:r>
          </a:p>
          <a:p>
            <a:endParaRPr lang="ca-ES-valencia" sz="1200" dirty="0" smtClean="0">
              <a:latin typeface="Century Gothic" panose="020B0502020202020204" pitchFamily="34" charset="0"/>
            </a:endParaRPr>
          </a:p>
          <a:p>
            <a:r>
              <a:rPr lang="ca-ES-valencia" sz="1200" u="sng" dirty="0" smtClean="0">
                <a:latin typeface="Century Gothic" panose="020B0502020202020204" pitchFamily="34" charset="0"/>
              </a:rPr>
              <a:t>Proposta</a:t>
            </a:r>
          </a:p>
          <a:p>
            <a:endParaRPr lang="ca-ES-valencia" sz="1200" u="sng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-Existeix una proposta que consisteix en construir un parc en la desembocadura del antic riu Túria.</a:t>
            </a: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Actualment, el jardí del Túria es troba des del parc de Cabecera fins a les Arts i les Ciències, estiguen aquesta zona sense cap ús.</a:t>
            </a:r>
          </a:p>
          <a:p>
            <a:endParaRPr lang="ca-ES-valencia" sz="1200" dirty="0">
              <a:latin typeface="Century Gothic" panose="020B0502020202020204" pitchFamily="34" charset="0"/>
            </a:endParaRPr>
          </a:p>
          <a:p>
            <a:r>
              <a:rPr lang="ca-ES-valencia" sz="1200" u="sng" dirty="0" smtClean="0">
                <a:latin typeface="Century Gothic" panose="020B0502020202020204" pitchFamily="34" charset="0"/>
              </a:rPr>
              <a:t>-Altres propostes</a:t>
            </a:r>
          </a:p>
          <a:p>
            <a:endParaRPr lang="ca-ES-valencia" sz="1200" u="sng" dirty="0" smtClean="0">
              <a:latin typeface="Century Gothic" panose="020B0502020202020204" pitchFamily="34" charset="0"/>
            </a:endParaRPr>
          </a:p>
          <a:p>
            <a:r>
              <a:rPr lang="ca-ES-valencia" sz="1200" dirty="0" smtClean="0">
                <a:latin typeface="Century Gothic" panose="020B0502020202020204" pitchFamily="34" charset="0"/>
              </a:rPr>
              <a:t>Condicionar un llit de aigua a aquesta zona i que finalitze en la Dàrsena antiga.</a:t>
            </a:r>
          </a:p>
          <a:p>
            <a:endParaRPr lang="ca-ES-valencia" dirty="0"/>
          </a:p>
        </p:txBody>
      </p:sp>
      <p:sp>
        <p:nvSpPr>
          <p:cNvPr id="11" name="10 Rectángulo"/>
          <p:cNvSpPr/>
          <p:nvPr/>
        </p:nvSpPr>
        <p:spPr>
          <a:xfrm>
            <a:off x="99046" y="72944"/>
            <a:ext cx="1450985" cy="7813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ítulo 5"/>
          <p:cNvSpPr txBox="1">
            <a:spLocks/>
          </p:cNvSpPr>
          <p:nvPr/>
        </p:nvSpPr>
        <p:spPr>
          <a:xfrm>
            <a:off x="99046" y="72946"/>
            <a:ext cx="1450985" cy="781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latin typeface="Century Gothic" panose="020B0502020202020204" pitchFamily="34" charset="0"/>
              </a:rPr>
              <a:t>E D C</a:t>
            </a:r>
          </a:p>
          <a:p>
            <a:pPr algn="ctr"/>
            <a:r>
              <a:rPr lang="es-ES" sz="1000" dirty="0" smtClean="0">
                <a:latin typeface="Century Gothic" panose="020B0502020202020204" pitchFamily="34" charset="0"/>
              </a:rPr>
              <a:t>Estela; David; Carlos</a:t>
            </a:r>
            <a:endParaRPr lang="es-E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TM02900720[[fn=Integral]]</Template>
  <TotalTime>705</TotalTime>
  <Words>1381</Words>
  <Application>Microsoft Office PowerPoint</Application>
  <PresentationFormat>Presentación en pantalla (4:3)</PresentationFormat>
  <Paragraphs>536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HDOfficeLightV0</vt:lpstr>
      <vt:lpstr>1_HDOfficeLightV0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Home</dc:creator>
  <cp:lastModifiedBy>Carlos Lukias Lukias</cp:lastModifiedBy>
  <cp:revision>45</cp:revision>
  <dcterms:created xsi:type="dcterms:W3CDTF">2016-12-22T17:30:32Z</dcterms:created>
  <dcterms:modified xsi:type="dcterms:W3CDTF">2016-12-23T13:55:44Z</dcterms:modified>
</cp:coreProperties>
</file>