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8" r:id="rId4"/>
    <p:sldId id="259" r:id="rId5"/>
    <p:sldId id="261" r:id="rId6"/>
    <p:sldId id="262" r:id="rId7"/>
    <p:sldId id="263" r:id="rId8"/>
    <p:sldId id="264" r:id="rId9"/>
    <p:sldId id="309" r:id="rId10"/>
    <p:sldId id="308" r:id="rId11"/>
    <p:sldId id="265" r:id="rId12"/>
    <p:sldId id="283" r:id="rId13"/>
    <p:sldId id="279" r:id="rId14"/>
    <p:sldId id="280" r:id="rId15"/>
    <p:sldId id="281" r:id="rId16"/>
    <p:sldId id="28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310" r:id="rId28"/>
    <p:sldId id="312" r:id="rId29"/>
    <p:sldId id="313" r:id="rId30"/>
    <p:sldId id="315" r:id="rId31"/>
    <p:sldId id="316" r:id="rId32"/>
    <p:sldId id="276" r:id="rId33"/>
    <p:sldId id="319" r:id="rId34"/>
    <p:sldId id="318" r:id="rId35"/>
    <p:sldId id="278" r:id="rId36"/>
    <p:sldId id="284" r:id="rId37"/>
    <p:sldId id="285" r:id="rId38"/>
    <p:sldId id="286" r:id="rId39"/>
    <p:sldId id="287" r:id="rId40"/>
    <p:sldId id="288" r:id="rId41"/>
    <p:sldId id="289" r:id="rId42"/>
    <p:sldId id="306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63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66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883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136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0734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255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986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241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933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318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0410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74EFD-B12C-4663-95D3-CA936CF82832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9DF3-8A8B-4278-95E4-0593F940D0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002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lculaconatecy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ae.es/uploads/documentos/documentos_12_Guia_tecnica_condiciones_climaticas_exteriores_de_proyecto_e4e5b769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511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742676" y="289776"/>
            <a:ext cx="112706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000" b="1" dirty="0" smtClean="0">
                <a:latin typeface="+mn-lt"/>
              </a:rPr>
              <a:t>Descripción del archivo IDF</a:t>
            </a:r>
          </a:p>
          <a:p>
            <a:pPr eaLnBrk="1" hangingPunct="1"/>
            <a:endParaRPr lang="es-ES" altLang="en-US" sz="2000" dirty="0" smtClean="0">
              <a:latin typeface="+mn-lt"/>
            </a:endParaRPr>
          </a:p>
          <a:p>
            <a:pPr eaLnBrk="1" hangingPunct="1"/>
            <a:endParaRPr lang="es-ES" altLang="en-US" sz="2000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r="54266" b="25635"/>
          <a:stretch/>
        </p:blipFill>
        <p:spPr>
          <a:xfrm>
            <a:off x="2088923" y="797607"/>
            <a:ext cx="6454713" cy="59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9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11535" t="2200" r="17694" b="7487"/>
          <a:stretch/>
        </p:blipFill>
        <p:spPr>
          <a:xfrm>
            <a:off x="3257276" y="144303"/>
            <a:ext cx="8141552" cy="649343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182590" y="3200399"/>
            <a:ext cx="841664" cy="3190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099462" y="2674076"/>
            <a:ext cx="50711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altLang="en-US" dirty="0" smtClean="0"/>
              <a:t>Definición de la geometría por vértices de polígonos</a:t>
            </a:r>
            <a:endParaRPr lang="es-ES" dirty="0"/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742676" y="289776"/>
            <a:ext cx="112706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000" b="1" dirty="0" smtClean="0">
                <a:latin typeface="+mn-lt"/>
              </a:rPr>
              <a:t>Software</a:t>
            </a:r>
            <a:endParaRPr lang="es-ES" altLang="en-US" sz="2000" b="1" dirty="0">
              <a:latin typeface="+mn-lt"/>
            </a:endParaRPr>
          </a:p>
          <a:p>
            <a:pPr eaLnBrk="1" hangingPunct="1"/>
            <a:r>
              <a:rPr lang="es-ES" altLang="en-US" sz="2000" b="1" dirty="0" err="1" smtClean="0">
                <a:latin typeface="+mn-lt"/>
              </a:rPr>
              <a:t>EnergyPlus</a:t>
            </a:r>
            <a:r>
              <a:rPr lang="es-ES" altLang="en-US" sz="2000" b="1" dirty="0" smtClean="0">
                <a:latin typeface="+mn-lt"/>
              </a:rPr>
              <a:t> versión 7.1</a:t>
            </a:r>
          </a:p>
          <a:p>
            <a:r>
              <a:rPr lang="es-ES" altLang="en-US" sz="2000" b="1" dirty="0" err="1">
                <a:latin typeface="+mn-lt"/>
              </a:rPr>
              <a:t>EnergyPlus</a:t>
            </a:r>
            <a:r>
              <a:rPr lang="es-ES" altLang="en-US" sz="2000" b="1" dirty="0">
                <a:latin typeface="+mn-lt"/>
              </a:rPr>
              <a:t> versión </a:t>
            </a:r>
            <a:r>
              <a:rPr lang="es-ES" altLang="en-US" sz="2000" b="1" dirty="0" smtClean="0">
                <a:latin typeface="+mn-lt"/>
              </a:rPr>
              <a:t>8.6</a:t>
            </a:r>
            <a:endParaRPr lang="es-ES" altLang="en-US" sz="2000" b="1" dirty="0"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28052" y="2304744"/>
            <a:ext cx="13540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s-ES" altLang="en-US" b="1" dirty="0" smtClean="0"/>
              <a:t>GEOMETRÍA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26" y="3250030"/>
            <a:ext cx="1857212" cy="62212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2346" y="3872151"/>
            <a:ext cx="311496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altLang="en-US" dirty="0" smtClean="0"/>
              <a:t>Nos ayudamos de GENERA_3D para esta definición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863273" y="4174836"/>
            <a:ext cx="3236189" cy="27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07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L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" t="30508" r="1923"/>
          <a:stretch>
            <a:fillRect/>
          </a:stretch>
        </p:blipFill>
        <p:spPr bwMode="auto">
          <a:xfrm>
            <a:off x="203201" y="712011"/>
            <a:ext cx="5421745" cy="31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" t="4956" r="1563" b="13901"/>
          <a:stretch>
            <a:fillRect/>
          </a:stretch>
        </p:blipFill>
        <p:spPr bwMode="auto">
          <a:xfrm>
            <a:off x="6969412" y="598776"/>
            <a:ext cx="4535419" cy="30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2" t="8784" r="1707" b="14383"/>
          <a:stretch/>
        </p:blipFill>
        <p:spPr bwMode="auto">
          <a:xfrm>
            <a:off x="4205639" y="3834678"/>
            <a:ext cx="4382237" cy="282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5624946" y="1791855"/>
            <a:ext cx="1344466" cy="503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oblada 4"/>
          <p:cNvSpPr/>
          <p:nvPr/>
        </p:nvSpPr>
        <p:spPr>
          <a:xfrm rot="10800000">
            <a:off x="8751241" y="3878461"/>
            <a:ext cx="971760" cy="17432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234183" y="204179"/>
            <a:ext cx="112706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000" b="1" dirty="0" smtClean="0">
                <a:latin typeface="+mn-lt"/>
              </a:rPr>
              <a:t>Introducción de la geometría desde GENERA_3D_V2. Definición en CAD</a:t>
            </a:r>
          </a:p>
          <a:p>
            <a:pPr eaLnBrk="1" hangingPunct="1"/>
            <a:endParaRPr lang="es-ES" altLang="en-US" sz="2000" dirty="0" smtClean="0">
              <a:latin typeface="+mn-lt"/>
            </a:endParaRPr>
          </a:p>
          <a:p>
            <a:pPr eaLnBrk="1" hangingPunct="1"/>
            <a:endParaRPr lang="es-E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Características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4924" t="17033" r="22417" b="29093"/>
          <a:stretch/>
        </p:blipFill>
        <p:spPr>
          <a:xfrm>
            <a:off x="152888" y="1715369"/>
            <a:ext cx="3157249" cy="1816012"/>
          </a:xfrm>
          <a:prstGeom prst="rect">
            <a:avLst/>
          </a:prstGeom>
        </p:spPr>
      </p:pic>
      <p:pic>
        <p:nvPicPr>
          <p:cNvPr id="4" name="Picture 2" descr="http://eetd.lbl.gov/sites/all/files/news/image/energypl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25" y="1782957"/>
            <a:ext cx="1517447" cy="10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ertificadosenergeticos.com/wp-content/uploads/2015/01/herramienta-unificada-lider-cale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22" y="3650278"/>
            <a:ext cx="1827268" cy="137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 rot="20142410">
            <a:off x="9217625" y="2429449"/>
            <a:ext cx="1301736" cy="443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646544">
            <a:off x="9529396" y="3832807"/>
            <a:ext cx="832554" cy="443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278" y="1355781"/>
            <a:ext cx="2550491" cy="8543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/>
          <a:srcRect l="41742" t="41547" r="9035" b="11307"/>
          <a:stretch/>
        </p:blipFill>
        <p:spPr>
          <a:xfrm>
            <a:off x="4169365" y="2845124"/>
            <a:ext cx="2908594" cy="1714190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579582" y="718727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dirty="0" smtClean="0"/>
              <a:t>Versión actual www.calculaconatecyr.com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128584" y="1318905"/>
            <a:ext cx="5775812" cy="33397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576890" y="2748606"/>
            <a:ext cx="1630446" cy="400110"/>
          </a:xfrm>
          <a:prstGeom prst="rect">
            <a:avLst/>
          </a:prstGeom>
          <a:solidFill>
            <a:schemeClr val="bg1">
              <a:alpha val="57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2000" dirty="0" err="1" smtClean="0"/>
              <a:t>PLANTILLA.idf</a:t>
            </a:r>
            <a:endParaRPr lang="es-E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7235579" y="3753738"/>
            <a:ext cx="2313069" cy="40011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2000" dirty="0" err="1" smtClean="0"/>
              <a:t>PLANTILLA.ctehexml</a:t>
            </a:r>
            <a:endParaRPr lang="es-ES" sz="2000" dirty="0"/>
          </a:p>
        </p:txBody>
      </p:sp>
      <p:sp>
        <p:nvSpPr>
          <p:cNvPr id="15" name="Rectángulo 14"/>
          <p:cNvSpPr/>
          <p:nvPr/>
        </p:nvSpPr>
        <p:spPr>
          <a:xfrm>
            <a:off x="4347714" y="2254043"/>
            <a:ext cx="198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Datos geométricos</a:t>
            </a:r>
            <a:endParaRPr lang="es-ES" dirty="0"/>
          </a:p>
        </p:txBody>
      </p:sp>
      <p:sp>
        <p:nvSpPr>
          <p:cNvPr id="16" name="Flecha derecha 15"/>
          <p:cNvSpPr/>
          <p:nvPr/>
        </p:nvSpPr>
        <p:spPr>
          <a:xfrm>
            <a:off x="3294757" y="2401626"/>
            <a:ext cx="1052957" cy="443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7316755" y="2254043"/>
            <a:ext cx="223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Datos no geométricos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008" y="96606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7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Características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4924" t="17033" r="22417" b="29093"/>
          <a:stretch/>
        </p:blipFill>
        <p:spPr>
          <a:xfrm>
            <a:off x="152888" y="1715369"/>
            <a:ext cx="3157249" cy="1816012"/>
          </a:xfrm>
          <a:prstGeom prst="rect">
            <a:avLst/>
          </a:prstGeom>
        </p:spPr>
      </p:pic>
      <p:pic>
        <p:nvPicPr>
          <p:cNvPr id="4" name="Picture 2" descr="http://eetd.lbl.gov/sites/all/files/news/image/energypl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25" y="1782957"/>
            <a:ext cx="1517447" cy="10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ertificadosenergeticos.com/wp-content/uploads/2015/01/herramienta-unificada-lider-cale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22" y="3650278"/>
            <a:ext cx="1827268" cy="137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 rot="20142410">
            <a:off x="9217625" y="2429449"/>
            <a:ext cx="1301736" cy="443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646544">
            <a:off x="9529396" y="3832807"/>
            <a:ext cx="832554" cy="443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278" y="1355781"/>
            <a:ext cx="2550491" cy="8543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/>
          <a:srcRect l="41742" t="41547" r="9035" b="11307"/>
          <a:stretch/>
        </p:blipFill>
        <p:spPr>
          <a:xfrm>
            <a:off x="4169365" y="2845124"/>
            <a:ext cx="2908594" cy="1714190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579582" y="718727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/>
              <a:t>Versión NUEVA </a:t>
            </a:r>
            <a:r>
              <a:rPr lang="es-ES" sz="2000" b="1" dirty="0"/>
              <a:t>www.calculaconatecyr.com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128584" y="1318905"/>
            <a:ext cx="5775812" cy="54669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576890" y="2748606"/>
            <a:ext cx="1630446" cy="400110"/>
          </a:xfrm>
          <a:prstGeom prst="rect">
            <a:avLst/>
          </a:prstGeom>
          <a:solidFill>
            <a:schemeClr val="bg1">
              <a:alpha val="57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2000" dirty="0" err="1" smtClean="0"/>
              <a:t>PLANTILLA.idf</a:t>
            </a:r>
            <a:endParaRPr lang="es-E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7235579" y="3753738"/>
            <a:ext cx="2313069" cy="40011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2000" dirty="0" err="1" smtClean="0"/>
              <a:t>PLANTILLA.ctehexml</a:t>
            </a:r>
            <a:endParaRPr lang="es-ES" sz="2000" dirty="0"/>
          </a:p>
        </p:txBody>
      </p:sp>
      <p:sp>
        <p:nvSpPr>
          <p:cNvPr id="15" name="Rectángulo 14"/>
          <p:cNvSpPr/>
          <p:nvPr/>
        </p:nvSpPr>
        <p:spPr>
          <a:xfrm>
            <a:off x="4347714" y="2254043"/>
            <a:ext cx="198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Datos geométricos</a:t>
            </a:r>
            <a:endParaRPr lang="es-ES" dirty="0"/>
          </a:p>
        </p:txBody>
      </p:sp>
      <p:sp>
        <p:nvSpPr>
          <p:cNvPr id="16" name="Flecha derecha 15"/>
          <p:cNvSpPr/>
          <p:nvPr/>
        </p:nvSpPr>
        <p:spPr>
          <a:xfrm>
            <a:off x="3294757" y="2401626"/>
            <a:ext cx="1052957" cy="443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7316755" y="2254043"/>
            <a:ext cx="223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Datos no geométricos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/>
          <a:srcRect l="549" t="16599" r="18093" b="26977"/>
          <a:stretch/>
        </p:blipFill>
        <p:spPr>
          <a:xfrm>
            <a:off x="4282265" y="4559314"/>
            <a:ext cx="5468449" cy="213329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462447" y="4189982"/>
            <a:ext cx="28241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dirty="0" smtClean="0"/>
              <a:t>Editor datos no geométricos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008" y="96606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10515600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Instalación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es-ES" sz="2000" dirty="0" smtClean="0"/>
              <a:t>Descargar archivo .</a:t>
            </a:r>
            <a:r>
              <a:rPr lang="es-ES" sz="2000" dirty="0" err="1" smtClean="0"/>
              <a:t>zip</a:t>
            </a:r>
            <a:r>
              <a:rPr lang="es-ES" sz="2000" dirty="0" smtClean="0"/>
              <a:t> del enlace que aparece en el mail que envía automáticamente el servidor </a:t>
            </a:r>
            <a:r>
              <a:rPr lang="es-ES" sz="2000" dirty="0">
                <a:hlinkClick r:id="rId2"/>
              </a:rPr>
              <a:t>http://www.calculaconatecyr.com</a:t>
            </a:r>
            <a:r>
              <a:rPr lang="es-ES" sz="2000" dirty="0" smtClean="0">
                <a:hlinkClick r:id="rId2"/>
              </a:rPr>
              <a:t>/</a:t>
            </a:r>
            <a:r>
              <a:rPr lang="es-ES" sz="2000" dirty="0" smtClean="0"/>
              <a:t>.</a:t>
            </a:r>
          </a:p>
          <a:p>
            <a:pPr>
              <a:buFont typeface="Calibri" panose="020F0502020204030204" pitchFamily="34" charset="0"/>
              <a:buChar char="­"/>
            </a:pPr>
            <a:endParaRPr lang="es-ES" sz="2000" dirty="0" smtClean="0"/>
          </a:p>
          <a:p>
            <a:pPr>
              <a:buFont typeface="Calibri" panose="020F0502020204030204" pitchFamily="34" charset="0"/>
              <a:buChar char="­"/>
            </a:pPr>
            <a:r>
              <a:rPr lang="es-ES" sz="2000" dirty="0" smtClean="0"/>
              <a:t>Descomprimir </a:t>
            </a:r>
            <a:r>
              <a:rPr lang="es-ES" sz="2000" dirty="0"/>
              <a:t>.</a:t>
            </a:r>
            <a:r>
              <a:rPr lang="es-ES" sz="2000" dirty="0" err="1"/>
              <a:t>zip</a:t>
            </a:r>
            <a:r>
              <a:rPr lang="es-ES" sz="2000" dirty="0"/>
              <a:t> en cualquier sitio del ordenador. Se aconseja ubicar la carpeta en C:\\ para evitar problemas de rutas largas</a:t>
            </a:r>
            <a:r>
              <a:rPr lang="es-ES" sz="2000" dirty="0" smtClean="0"/>
              <a:t>.</a:t>
            </a:r>
          </a:p>
          <a:p>
            <a:pPr>
              <a:buFont typeface="Calibri" panose="020F0502020204030204" pitchFamily="34" charset="0"/>
              <a:buChar char="­"/>
            </a:pPr>
            <a:endParaRPr lang="es-ES" sz="2000" dirty="0" smtClean="0"/>
          </a:p>
          <a:p>
            <a:pPr>
              <a:buFont typeface="Calibri" panose="020F0502020204030204" pitchFamily="34" charset="0"/>
              <a:buChar char="­"/>
            </a:pPr>
            <a:r>
              <a:rPr lang="es-ES" sz="2000" dirty="0" smtClean="0"/>
              <a:t>El </a:t>
            </a:r>
            <a:r>
              <a:rPr lang="es-ES" sz="2000" dirty="0"/>
              <a:t>programa trabaja con ficheros .</a:t>
            </a:r>
            <a:r>
              <a:rPr lang="es-ES" sz="2000" dirty="0" err="1" smtClean="0"/>
              <a:t>xml</a:t>
            </a:r>
            <a:endParaRPr lang="es-ES" sz="2000" dirty="0" smtClean="0"/>
          </a:p>
          <a:p>
            <a:pPr>
              <a:buFont typeface="Calibri" panose="020F0502020204030204" pitchFamily="34" charset="0"/>
              <a:buChar char="­"/>
            </a:pPr>
            <a:endParaRPr lang="es-ES" sz="2000" dirty="0" smtClean="0"/>
          </a:p>
          <a:p>
            <a:pPr>
              <a:buFont typeface="Calibri" panose="020F0502020204030204" pitchFamily="34" charset="0"/>
              <a:buChar char="­"/>
            </a:pPr>
            <a:r>
              <a:rPr lang="es-ES" sz="2000" dirty="0" smtClean="0"/>
              <a:t>Se crea un directorio en la carpeta proyectos por </a:t>
            </a:r>
          </a:p>
          <a:p>
            <a:pPr marL="0" indent="0">
              <a:buNone/>
            </a:pPr>
            <a:r>
              <a:rPr lang="es-ES" sz="2000" dirty="0" smtClean="0"/>
              <a:t>cada proyecto nuevo</a:t>
            </a:r>
          </a:p>
          <a:p>
            <a:pPr marL="0" indent="0">
              <a:buNone/>
            </a:pPr>
            <a:endParaRPr lang="es-ES" sz="2000" dirty="0" smtClean="0"/>
          </a:p>
          <a:p>
            <a:pPr>
              <a:buFont typeface="Calibri" panose="020F0502020204030204" pitchFamily="34" charset="0"/>
              <a:buChar char="­"/>
            </a:pPr>
            <a:r>
              <a:rPr lang="es-ES" sz="2000" dirty="0" smtClean="0"/>
              <a:t>Nombres </a:t>
            </a:r>
            <a:r>
              <a:rPr lang="es-ES" sz="2000" dirty="0"/>
              <a:t>simplificados sin signos “extraños”</a:t>
            </a:r>
          </a:p>
          <a:p>
            <a:pPr marL="0" indent="0">
              <a:buNone/>
            </a:pPr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l="16805" t="22897" r="48404" b="41082"/>
          <a:stretch/>
        </p:blipFill>
        <p:spPr>
          <a:xfrm>
            <a:off x="6535554" y="2666196"/>
            <a:ext cx="4925077" cy="28683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008" y="96606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8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10515600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Proyecto nuevo</a:t>
            </a:r>
            <a:endParaRPr lang="es-ES" sz="2000" dirty="0" smtClean="0"/>
          </a:p>
          <a:p>
            <a:pPr>
              <a:buFont typeface="Calibri" panose="020F0502020204030204" pitchFamily="34" charset="0"/>
              <a:buChar char="­"/>
            </a:pPr>
            <a:r>
              <a:rPr lang="es-ES" sz="2000" dirty="0"/>
              <a:t>Evitar el uso de espacios en los nombres de archivo y de los elementos del programa</a:t>
            </a:r>
            <a:r>
              <a:rPr lang="es-ES" sz="2000" dirty="0" smtClean="0"/>
              <a:t>.</a:t>
            </a:r>
          </a:p>
          <a:p>
            <a:pPr>
              <a:buFont typeface="Calibri" panose="020F0502020204030204" pitchFamily="34" charset="0"/>
              <a:buChar char="­"/>
            </a:pPr>
            <a:endParaRPr lang="es-ES" sz="2000" dirty="0"/>
          </a:p>
          <a:p>
            <a:pPr>
              <a:buFont typeface="Calibri" panose="020F0502020204030204" pitchFamily="34" charset="0"/>
              <a:buChar char="­"/>
            </a:pPr>
            <a:r>
              <a:rPr lang="es-ES" sz="2000" dirty="0"/>
              <a:t>Se crea un directorio con el nombre del proyecto en la carpeta “Proyectos” del programa. Dentro de ésta se guarda el archivo </a:t>
            </a:r>
            <a:r>
              <a:rPr lang="es-ES" sz="2000" dirty="0" err="1"/>
              <a:t>xml</a:t>
            </a:r>
            <a:r>
              <a:rPr lang="es-ES" sz="2000" dirty="0"/>
              <a:t> del documento y los archivos necesarios para definir informes.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r="438" b="26297"/>
          <a:stretch/>
        </p:blipFill>
        <p:spPr>
          <a:xfrm>
            <a:off x="221381" y="2127179"/>
            <a:ext cx="10941024" cy="45558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/>
          <a:srcRect l="17841" t="16765" r="30408" b="60650"/>
          <a:stretch/>
        </p:blipFill>
        <p:spPr>
          <a:xfrm>
            <a:off x="1694046" y="3893414"/>
            <a:ext cx="8920211" cy="21897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2348564" y="4013735"/>
            <a:ext cx="3888607" cy="375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21381" y="3338496"/>
            <a:ext cx="2512194" cy="375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/>
          <p:cNvCxnSpPr>
            <a:stCxn id="11" idx="3"/>
            <a:endCxn id="10" idx="0"/>
          </p:cNvCxnSpPr>
          <p:nvPr/>
        </p:nvCxnSpPr>
        <p:spPr>
          <a:xfrm>
            <a:off x="2733575" y="3526189"/>
            <a:ext cx="1559293" cy="48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008" y="96606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1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83"/>
          <a:stretch>
            <a:fillRect/>
          </a:stretch>
        </p:blipFill>
        <p:spPr bwMode="auto">
          <a:xfrm>
            <a:off x="1518870" y="1327399"/>
            <a:ext cx="7798812" cy="52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2111" y="275634"/>
            <a:ext cx="10515600" cy="6065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</a:t>
            </a:r>
            <a:r>
              <a:rPr lang="ca-ES" altLang="es-ES" sz="2400" b="1" dirty="0" err="1" smtClean="0"/>
              <a:t>geométrica</a:t>
            </a:r>
            <a:r>
              <a:rPr lang="ca-ES" altLang="es-ES" sz="2400" b="1" dirty="0" smtClean="0"/>
              <a:t> por </a:t>
            </a:r>
            <a:r>
              <a:rPr lang="ca-ES" altLang="es-ES" sz="2400" b="1" dirty="0" err="1" smtClean="0"/>
              <a:t>planos</a:t>
            </a:r>
            <a:r>
              <a:rPr lang="ca-ES" altLang="es-ES" sz="2400" b="1" dirty="0" smtClean="0"/>
              <a:t>. </a:t>
            </a: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de una planta en CAD</a:t>
            </a:r>
          </a:p>
          <a:p>
            <a:endParaRPr lang="ca-ES" alt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2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111" y="275634"/>
            <a:ext cx="10515600" cy="60653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</a:t>
            </a:r>
            <a:r>
              <a:rPr lang="ca-ES" altLang="es-ES" sz="2400" b="1" dirty="0" err="1" smtClean="0"/>
              <a:t>geométrica</a:t>
            </a:r>
            <a:r>
              <a:rPr lang="ca-ES" altLang="es-ES" sz="2400" b="1" dirty="0" smtClean="0"/>
              <a:t> por </a:t>
            </a:r>
            <a:r>
              <a:rPr lang="ca-ES" altLang="es-ES" sz="2400" b="1" dirty="0" err="1" smtClean="0"/>
              <a:t>planos</a:t>
            </a:r>
            <a:r>
              <a:rPr lang="ca-ES" altLang="es-ES" sz="2400" b="1" dirty="0" smtClean="0"/>
              <a:t>. </a:t>
            </a: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de una planta en CAD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400" dirty="0" smtClean="0"/>
              <a:t>Definir </a:t>
            </a:r>
            <a:r>
              <a:rPr lang="es-ES" altLang="es-ES" sz="2400" b="1" dirty="0">
                <a:solidFill>
                  <a:srgbClr val="FF0000"/>
                </a:solidFill>
              </a:rPr>
              <a:t>ESPACIOS</a:t>
            </a:r>
            <a:r>
              <a:rPr lang="es-ES" altLang="es-ES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dirty="0"/>
              <a:t>Elemento:   </a:t>
            </a:r>
            <a:r>
              <a:rPr lang="es-ES" altLang="es-ES" dirty="0" smtClean="0"/>
              <a:t>	</a:t>
            </a:r>
            <a:r>
              <a:rPr lang="es-ES" altLang="es-ES" dirty="0" err="1" smtClean="0"/>
              <a:t>Polilíneas</a:t>
            </a:r>
            <a:r>
              <a:rPr lang="es-ES" altLang="es-ES" dirty="0" smtClean="0"/>
              <a:t> </a:t>
            </a:r>
            <a:r>
              <a:rPr lang="es-ES" altLang="es-ES" dirty="0"/>
              <a:t>“cerradas” (comando “c</a:t>
            </a:r>
            <a:r>
              <a:rPr lang="es-ES" altLang="es-ES" dirty="0" smtClean="0"/>
              <a:t>”+ ENTER)</a:t>
            </a:r>
            <a:endParaRPr lang="es-ES" altLang="es-ES" dirty="0"/>
          </a:p>
          <a:p>
            <a:pPr lvl="1" eaLnBrk="1" hangingPunct="1">
              <a:lnSpc>
                <a:spcPct val="80000"/>
              </a:lnSpc>
            </a:pPr>
            <a:r>
              <a:rPr lang="es-ES" altLang="es-ES" dirty="0"/>
              <a:t>Capa:   </a:t>
            </a:r>
            <a:r>
              <a:rPr lang="es-ES" altLang="es-ES" dirty="0" smtClean="0"/>
              <a:t>		“</a:t>
            </a:r>
            <a:r>
              <a:rPr lang="es-ES" altLang="es-ES" dirty="0"/>
              <a:t>LIDER”</a:t>
            </a:r>
          </a:p>
          <a:p>
            <a:pPr lvl="1" eaLnBrk="1" hangingPunct="1">
              <a:lnSpc>
                <a:spcPct val="80000"/>
              </a:lnSpc>
            </a:pPr>
            <a:endParaRPr lang="es-ES" altLang="es-E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400" dirty="0"/>
              <a:t>Definir </a:t>
            </a:r>
            <a:r>
              <a:rPr lang="es-ES" altLang="es-ES" sz="2400" b="1" dirty="0">
                <a:solidFill>
                  <a:schemeClr val="accent1"/>
                </a:solidFill>
              </a:rPr>
              <a:t>HUECOS</a:t>
            </a:r>
            <a:r>
              <a:rPr lang="es-ES" altLang="es-ES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dirty="0"/>
              <a:t>Elemento:   </a:t>
            </a:r>
            <a:r>
              <a:rPr lang="es-ES" altLang="es-ES" dirty="0" smtClean="0"/>
              <a:t>	Línea</a:t>
            </a:r>
            <a:endParaRPr lang="es-ES" altLang="es-ES" dirty="0"/>
          </a:p>
          <a:p>
            <a:pPr lvl="1" eaLnBrk="1" hangingPunct="1">
              <a:lnSpc>
                <a:spcPct val="80000"/>
              </a:lnSpc>
            </a:pPr>
            <a:r>
              <a:rPr lang="es-ES" altLang="es-ES" dirty="0"/>
              <a:t>Capa:   </a:t>
            </a:r>
            <a:r>
              <a:rPr lang="es-ES" altLang="es-ES" dirty="0" smtClean="0"/>
              <a:t>		“</a:t>
            </a:r>
            <a:r>
              <a:rPr lang="es-ES" altLang="es-ES" dirty="0"/>
              <a:t>V_LIDER</a:t>
            </a:r>
            <a:r>
              <a:rPr lang="es-ES" altLang="es-ES" dirty="0" smtClean="0"/>
              <a:t>”</a:t>
            </a:r>
          </a:p>
          <a:p>
            <a:pPr lvl="1" eaLnBrk="1" hangingPunct="1">
              <a:lnSpc>
                <a:spcPct val="80000"/>
              </a:lnSpc>
            </a:pPr>
            <a:endParaRPr lang="es-ES" altLang="es-ES" dirty="0" smtClean="0"/>
          </a:p>
          <a:p>
            <a:pPr lvl="1">
              <a:lnSpc>
                <a:spcPct val="80000"/>
              </a:lnSpc>
            </a:pPr>
            <a:r>
              <a:rPr lang="es-ES" altLang="es-ES" dirty="0" smtClean="0"/>
              <a:t>Dimensiones capa: V_LIDER[“</a:t>
            </a:r>
            <a:r>
              <a:rPr lang="es-ES" altLang="es-ES" i="1" dirty="0" err="1" smtClean="0"/>
              <a:t>altura_ventana</a:t>
            </a:r>
            <a:r>
              <a:rPr lang="es-ES" altLang="es-ES" dirty="0" smtClean="0"/>
              <a:t>”][“</a:t>
            </a:r>
            <a:r>
              <a:rPr lang="es-ES" altLang="es-ES" i="1" dirty="0" err="1" smtClean="0"/>
              <a:t>altura_suelo</a:t>
            </a:r>
            <a:r>
              <a:rPr lang="es-ES" altLang="es-ES" dirty="0" smtClean="0"/>
              <a:t>”] </a:t>
            </a:r>
            <a:endParaRPr lang="es-ES" altLang="es-ES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s-ES" altLang="es-ES" dirty="0" smtClean="0"/>
              <a:t>permite asignar </a:t>
            </a:r>
            <a:r>
              <a:rPr lang="es-ES" altLang="es-ES" dirty="0"/>
              <a:t>valores de altura de ventana y altura del </a:t>
            </a:r>
            <a:r>
              <a:rPr lang="es-ES" altLang="es-ES" dirty="0" smtClean="0"/>
              <a:t>suelo.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s-ES" altLang="es-ES" dirty="0" smtClean="0"/>
              <a:t>Ejemplo: V_LIDER[1.5][0.5]</a:t>
            </a:r>
          </a:p>
          <a:p>
            <a:pPr lvl="1">
              <a:lnSpc>
                <a:spcPct val="80000"/>
              </a:lnSpc>
            </a:pPr>
            <a:r>
              <a:rPr lang="es-ES" altLang="es-ES" dirty="0" smtClean="0"/>
              <a:t>Múltiples capas V_LIDER</a:t>
            </a:r>
            <a:endParaRPr lang="es-ES" altLang="es-ES" dirty="0"/>
          </a:p>
          <a:p>
            <a:pPr lvl="1" eaLnBrk="1" hangingPunct="1">
              <a:lnSpc>
                <a:spcPct val="80000"/>
              </a:lnSpc>
            </a:pPr>
            <a:endParaRPr lang="es-ES" altLang="es-E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400" dirty="0" smtClean="0"/>
              <a:t>Asignar </a:t>
            </a:r>
            <a:r>
              <a:rPr lang="es-ES" altLang="es-ES" sz="2400" b="1" dirty="0"/>
              <a:t>NOMBRE ESPACIOS</a:t>
            </a:r>
            <a:r>
              <a:rPr lang="es-ES" altLang="es-ES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dirty="0"/>
              <a:t>Elemento:   </a:t>
            </a:r>
            <a:r>
              <a:rPr lang="es-ES" altLang="es-ES" dirty="0" smtClean="0"/>
              <a:t>	</a:t>
            </a:r>
            <a:r>
              <a:rPr lang="es-ES" altLang="es-ES" dirty="0" err="1" smtClean="0"/>
              <a:t>MText</a:t>
            </a:r>
            <a:endParaRPr lang="es-ES" altLang="es-ES" dirty="0"/>
          </a:p>
          <a:p>
            <a:pPr lvl="1" eaLnBrk="1" hangingPunct="1">
              <a:lnSpc>
                <a:spcPct val="80000"/>
              </a:lnSpc>
            </a:pPr>
            <a:r>
              <a:rPr lang="es-ES" altLang="es-ES" dirty="0"/>
              <a:t>Capa:   </a:t>
            </a:r>
            <a:r>
              <a:rPr lang="es-ES" altLang="es-ES" dirty="0" smtClean="0"/>
              <a:t>		“</a:t>
            </a:r>
            <a:r>
              <a:rPr lang="es-ES" altLang="es-ES" dirty="0"/>
              <a:t>TEXTO_LIDER”</a:t>
            </a:r>
          </a:p>
          <a:p>
            <a:pPr eaLnBrk="1" hangingPunct="1">
              <a:lnSpc>
                <a:spcPct val="90000"/>
              </a:lnSpc>
            </a:pPr>
            <a:endParaRPr lang="ca-ES" alt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4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L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" t="30508" r="1923"/>
          <a:stretch>
            <a:fillRect/>
          </a:stretch>
        </p:blipFill>
        <p:spPr bwMode="auto">
          <a:xfrm>
            <a:off x="1524000" y="1517650"/>
            <a:ext cx="9144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351089" y="1773238"/>
            <a:ext cx="2376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PLANTA BAJA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7666039" y="1773238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PRIMERA PLANTA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2111" y="403225"/>
            <a:ext cx="10515600" cy="6065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</a:t>
            </a:r>
            <a:r>
              <a:rPr lang="ca-ES" altLang="es-ES" sz="2400" b="1" dirty="0" err="1" smtClean="0"/>
              <a:t>geométrica</a:t>
            </a:r>
            <a:r>
              <a:rPr lang="ca-ES" altLang="es-ES" sz="2400" b="1" dirty="0" smtClean="0"/>
              <a:t> por </a:t>
            </a:r>
            <a:r>
              <a:rPr lang="ca-ES" altLang="es-ES" sz="2400" b="1" dirty="0" err="1" smtClean="0"/>
              <a:t>planos</a:t>
            </a:r>
            <a:r>
              <a:rPr lang="ca-ES" altLang="es-ES" sz="2400" b="1" dirty="0" smtClean="0"/>
              <a:t>. </a:t>
            </a: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en CAD</a:t>
            </a:r>
          </a:p>
          <a:p>
            <a:pPr>
              <a:lnSpc>
                <a:spcPct val="80000"/>
              </a:lnSpc>
              <a:buNone/>
            </a:pPr>
            <a:r>
              <a:rPr lang="ca-ES" altLang="es-ES" sz="2400" dirty="0" err="1"/>
              <a:t>Ejemplo</a:t>
            </a:r>
            <a:r>
              <a:rPr lang="ca-ES" altLang="es-ES" sz="2400" dirty="0"/>
              <a:t> </a:t>
            </a:r>
            <a:r>
              <a:rPr lang="ca-ES" altLang="es-ES" sz="2400" dirty="0" err="1"/>
              <a:t>definición</a:t>
            </a:r>
            <a:r>
              <a:rPr lang="ca-ES" altLang="es-ES" sz="2400" dirty="0"/>
              <a:t> en CAD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a-ES" altLang="es-ES" sz="2400" b="1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ES" sz="2400" b="1" dirty="0" smtClean="0"/>
          </a:p>
          <a:p>
            <a:pPr marL="0" indent="0">
              <a:buNone/>
            </a:pPr>
            <a:endParaRPr lang="ca-ES" alt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2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742676" y="289776"/>
            <a:ext cx="112706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b="1" dirty="0" smtClean="0">
                <a:latin typeface="+mn-lt"/>
              </a:rPr>
              <a:t>ÍNDICE</a:t>
            </a:r>
          </a:p>
          <a:p>
            <a:pPr eaLnBrk="1" hangingPunct="1"/>
            <a:endParaRPr lang="es-ES" altLang="en-US" b="1" dirty="0">
              <a:latin typeface="+mn-lt"/>
            </a:endParaRPr>
          </a:p>
          <a:p>
            <a:pPr eaLnBrk="1" hangingPunct="1"/>
            <a:r>
              <a:rPr lang="es-ES" altLang="en-US" dirty="0" smtClean="0">
                <a:latin typeface="+mn-lt"/>
              </a:rPr>
              <a:t>Instalación software</a:t>
            </a:r>
          </a:p>
          <a:p>
            <a:pPr eaLnBrk="1" hangingPunct="1"/>
            <a:endParaRPr lang="es-ES" altLang="en-US" dirty="0">
              <a:latin typeface="+mn-lt"/>
            </a:endParaRPr>
          </a:p>
          <a:p>
            <a:pPr eaLnBrk="1" hangingPunct="1"/>
            <a:r>
              <a:rPr lang="es-ES" altLang="en-US" dirty="0" smtClean="0">
                <a:latin typeface="+mn-lt"/>
              </a:rPr>
              <a:t>Características </a:t>
            </a:r>
            <a:r>
              <a:rPr lang="es-ES" altLang="en-US" dirty="0" err="1" smtClean="0">
                <a:latin typeface="+mn-lt"/>
              </a:rPr>
              <a:t>EnergyPlus</a:t>
            </a:r>
            <a:endParaRPr lang="es-ES" altLang="en-US" dirty="0" smtClean="0">
              <a:latin typeface="+mn-lt"/>
            </a:endParaRPr>
          </a:p>
          <a:p>
            <a:pPr eaLnBrk="1" hangingPunct="1"/>
            <a:endParaRPr lang="es-ES" altLang="en-US" dirty="0">
              <a:latin typeface="+mn-lt"/>
            </a:endParaRPr>
          </a:p>
          <a:p>
            <a:pPr eaLnBrk="1" hangingPunct="1"/>
            <a:r>
              <a:rPr lang="es-ES" altLang="en-US" dirty="0" smtClean="0">
                <a:latin typeface="+mn-lt"/>
              </a:rPr>
              <a:t>Directorios de trabajo y ayuda</a:t>
            </a:r>
          </a:p>
          <a:p>
            <a:pPr eaLnBrk="1" hangingPunct="1"/>
            <a:endParaRPr lang="es-ES" altLang="en-US" dirty="0">
              <a:latin typeface="+mn-lt"/>
            </a:endParaRPr>
          </a:p>
          <a:p>
            <a:pPr eaLnBrk="1" hangingPunct="1"/>
            <a:r>
              <a:rPr lang="es-ES" altLang="en-US" dirty="0" smtClean="0">
                <a:latin typeface="+mn-lt"/>
              </a:rPr>
              <a:t>Funcionamiento básico: </a:t>
            </a:r>
            <a:r>
              <a:rPr lang="es-ES" altLang="en-US" dirty="0" err="1" smtClean="0">
                <a:latin typeface="+mn-lt"/>
              </a:rPr>
              <a:t>EPLunch</a:t>
            </a:r>
            <a:r>
              <a:rPr lang="es-ES" altLang="en-US" dirty="0" smtClean="0">
                <a:latin typeface="+mn-lt"/>
              </a:rPr>
              <a:t> y Editor</a:t>
            </a:r>
          </a:p>
          <a:p>
            <a:pPr eaLnBrk="1" hangingPunct="1"/>
            <a:endParaRPr lang="es-ES" altLang="en-US" dirty="0" smtClean="0">
              <a:latin typeface="+mn-lt"/>
            </a:endParaRPr>
          </a:p>
          <a:p>
            <a:pPr eaLnBrk="1" hangingPunct="1"/>
            <a:r>
              <a:rPr lang="es-ES" altLang="en-US" dirty="0" smtClean="0">
                <a:latin typeface="+mn-lt"/>
              </a:rPr>
              <a:t>Definición geometría con GENERA_3D_V2</a:t>
            </a:r>
          </a:p>
          <a:p>
            <a:pPr eaLnBrk="1" hangingPunct="1"/>
            <a:r>
              <a:rPr lang="es-ES" altLang="en-US" dirty="0">
                <a:latin typeface="+mn-lt"/>
              </a:rPr>
              <a:t>	</a:t>
            </a:r>
            <a:r>
              <a:rPr lang="es-ES" altLang="en-US" dirty="0" smtClean="0">
                <a:latin typeface="+mn-lt"/>
              </a:rPr>
              <a:t>Ejercicio VIVIENDA</a:t>
            </a:r>
          </a:p>
          <a:p>
            <a:pPr eaLnBrk="1" hangingPunct="1"/>
            <a:endParaRPr lang="es-ES" altLang="en-US" dirty="0">
              <a:latin typeface="+mn-lt"/>
            </a:endParaRPr>
          </a:p>
          <a:p>
            <a:pPr eaLnBrk="1" hangingPunct="1"/>
            <a:r>
              <a:rPr lang="es-ES" altLang="en-US" dirty="0" smtClean="0">
                <a:latin typeface="+mn-lt"/>
              </a:rPr>
              <a:t>Descripción del archivo IDF</a:t>
            </a:r>
            <a:endParaRPr lang="es-ES" altLang="en-US" dirty="0" smtClean="0"/>
          </a:p>
          <a:p>
            <a:pPr eaLnBrk="1" hangingPunct="1"/>
            <a:r>
              <a:rPr lang="es-ES" altLang="en-US" b="1" dirty="0">
                <a:latin typeface="+mn-lt"/>
              </a:rPr>
              <a:t>	</a:t>
            </a:r>
          </a:p>
          <a:p>
            <a:pPr eaLnBrk="1" hangingPunct="1"/>
            <a:r>
              <a:rPr lang="es-ES" altLang="en-US" dirty="0" smtClean="0">
                <a:latin typeface="+mn-lt"/>
              </a:rPr>
              <a:t>Salidas de resultados</a:t>
            </a:r>
          </a:p>
          <a:p>
            <a:pPr eaLnBrk="1" hangingPunct="1"/>
            <a:endParaRPr lang="es-ES" altLang="en-US" dirty="0">
              <a:latin typeface="+mn-lt"/>
            </a:endParaRPr>
          </a:p>
          <a:p>
            <a:pPr eaLnBrk="1" hangingPunct="1"/>
            <a:r>
              <a:rPr lang="es-ES" altLang="en-US" dirty="0" smtClean="0">
                <a:latin typeface="+mn-lt"/>
              </a:rPr>
              <a:t>Editor propiedades </a:t>
            </a:r>
            <a:r>
              <a:rPr lang="es-ES" altLang="en-US" smtClean="0">
                <a:latin typeface="+mn-lt"/>
              </a:rPr>
              <a:t>no geométricas desde </a:t>
            </a:r>
            <a:r>
              <a:rPr lang="es-ES" altLang="en-US" dirty="0" smtClean="0">
                <a:latin typeface="+mn-lt"/>
              </a:rPr>
              <a:t>GENERA_3D_V2</a:t>
            </a:r>
          </a:p>
        </p:txBody>
      </p:sp>
    </p:spTree>
    <p:extLst>
      <p:ext uri="{BB962C8B-B14F-4D97-AF65-F5344CB8AC3E}">
        <p14:creationId xmlns:p14="http://schemas.microsoft.com/office/powerpoint/2010/main" xmlns="" val="14523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" t="4956" r="1563" b="13901"/>
          <a:stretch>
            <a:fillRect/>
          </a:stretch>
        </p:blipFill>
        <p:spPr bwMode="auto">
          <a:xfrm>
            <a:off x="1919288" y="687388"/>
            <a:ext cx="817245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17651" y="0"/>
            <a:ext cx="7891463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FILTRAMOS LAS CAPAS DE AUTOCAD Y NOS QUEDAMOS CON AQUELLAS QUE DEFINEN EN CONTORNO DEL EDIFICIO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1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219" b="12930"/>
          <a:stretch>
            <a:fillRect/>
          </a:stretch>
        </p:blipFill>
        <p:spPr bwMode="auto">
          <a:xfrm>
            <a:off x="5519738" y="-26988"/>
            <a:ext cx="51244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" t="1276" r="48685" b="12843"/>
          <a:stretch>
            <a:fillRect/>
          </a:stretch>
        </p:blipFill>
        <p:spPr bwMode="auto">
          <a:xfrm>
            <a:off x="5664200" y="115888"/>
            <a:ext cx="50038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6167438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6191250" y="58054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6191250" y="35734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7704138" y="35734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7704138" y="34290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9215438" y="34290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9215438" y="17002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7488238" y="17002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191250" y="90805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7488238" y="90805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26" name="Freeform 14"/>
          <p:cNvSpPr>
            <a:spLocks/>
          </p:cNvSpPr>
          <p:nvPr/>
        </p:nvSpPr>
        <p:spPr bwMode="auto">
          <a:xfrm>
            <a:off x="6240464" y="981076"/>
            <a:ext cx="3024187" cy="2663825"/>
          </a:xfrm>
          <a:custGeom>
            <a:avLst/>
            <a:gdLst>
              <a:gd name="T0" fmla="*/ 0 w 1860"/>
              <a:gd name="T1" fmla="*/ 0 h 1678"/>
              <a:gd name="T2" fmla="*/ 0 w 1860"/>
              <a:gd name="T3" fmla="*/ 2147483646 h 1678"/>
              <a:gd name="T4" fmla="*/ 2147483646 w 1860"/>
              <a:gd name="T5" fmla="*/ 2147483646 h 1678"/>
              <a:gd name="T6" fmla="*/ 2147483646 w 1860"/>
              <a:gd name="T7" fmla="*/ 2147483646 h 1678"/>
              <a:gd name="T8" fmla="*/ 2147483646 w 1860"/>
              <a:gd name="T9" fmla="*/ 2147483646 h 1678"/>
              <a:gd name="T10" fmla="*/ 2147483646 w 1860"/>
              <a:gd name="T11" fmla="*/ 2147483646 h 1678"/>
              <a:gd name="T12" fmla="*/ 2147483646 w 1860"/>
              <a:gd name="T13" fmla="*/ 2147483646 h 1678"/>
              <a:gd name="T14" fmla="*/ 2147483646 w 1860"/>
              <a:gd name="T15" fmla="*/ 0 h 1678"/>
              <a:gd name="T16" fmla="*/ 0 w 1860"/>
              <a:gd name="T17" fmla="*/ 0 h 16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60"/>
              <a:gd name="T28" fmla="*/ 0 h 1678"/>
              <a:gd name="T29" fmla="*/ 1860 w 1860"/>
              <a:gd name="T30" fmla="*/ 1678 h 16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60" h="1678">
                <a:moveTo>
                  <a:pt x="0" y="0"/>
                </a:moveTo>
                <a:lnTo>
                  <a:pt x="0" y="1678"/>
                </a:lnTo>
                <a:lnTo>
                  <a:pt x="953" y="1678"/>
                </a:lnTo>
                <a:lnTo>
                  <a:pt x="953" y="1587"/>
                </a:lnTo>
                <a:lnTo>
                  <a:pt x="1860" y="1587"/>
                </a:lnTo>
                <a:lnTo>
                  <a:pt x="1860" y="499"/>
                </a:lnTo>
                <a:lnTo>
                  <a:pt x="817" y="499"/>
                </a:lnTo>
                <a:lnTo>
                  <a:pt x="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27" name="Freeform 15"/>
          <p:cNvSpPr>
            <a:spLocks/>
          </p:cNvSpPr>
          <p:nvPr/>
        </p:nvSpPr>
        <p:spPr bwMode="auto">
          <a:xfrm>
            <a:off x="6240463" y="3644901"/>
            <a:ext cx="1511300" cy="1439863"/>
          </a:xfrm>
          <a:custGeom>
            <a:avLst/>
            <a:gdLst>
              <a:gd name="T0" fmla="*/ 0 w 953"/>
              <a:gd name="T1" fmla="*/ 0 h 907"/>
              <a:gd name="T2" fmla="*/ 0 w 953"/>
              <a:gd name="T3" fmla="*/ 2147483646 h 907"/>
              <a:gd name="T4" fmla="*/ 2147483646 w 953"/>
              <a:gd name="T5" fmla="*/ 2147483646 h 907"/>
              <a:gd name="T6" fmla="*/ 2147483646 w 953"/>
              <a:gd name="T7" fmla="*/ 0 h 907"/>
              <a:gd name="T8" fmla="*/ 0 w 953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907"/>
              <a:gd name="T17" fmla="*/ 953 w 953"/>
              <a:gd name="T18" fmla="*/ 907 h 9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907">
                <a:moveTo>
                  <a:pt x="0" y="0"/>
                </a:moveTo>
                <a:lnTo>
                  <a:pt x="0" y="907"/>
                </a:lnTo>
                <a:lnTo>
                  <a:pt x="953" y="907"/>
                </a:lnTo>
                <a:lnTo>
                  <a:pt x="9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28" name="Freeform 16"/>
          <p:cNvSpPr>
            <a:spLocks/>
          </p:cNvSpPr>
          <p:nvPr/>
        </p:nvSpPr>
        <p:spPr bwMode="auto">
          <a:xfrm>
            <a:off x="6240464" y="5084764"/>
            <a:ext cx="1512887" cy="865187"/>
          </a:xfrm>
          <a:custGeom>
            <a:avLst/>
            <a:gdLst>
              <a:gd name="T0" fmla="*/ 0 w 953"/>
              <a:gd name="T1" fmla="*/ 0 h 545"/>
              <a:gd name="T2" fmla="*/ 0 w 953"/>
              <a:gd name="T3" fmla="*/ 2147483646 h 545"/>
              <a:gd name="T4" fmla="*/ 2147483646 w 953"/>
              <a:gd name="T5" fmla="*/ 2147483646 h 545"/>
              <a:gd name="T6" fmla="*/ 2147483646 w 953"/>
              <a:gd name="T7" fmla="*/ 0 h 545"/>
              <a:gd name="T8" fmla="*/ 0 w 953"/>
              <a:gd name="T9" fmla="*/ 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545"/>
              <a:gd name="T17" fmla="*/ 953 w 953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545">
                <a:moveTo>
                  <a:pt x="0" y="0"/>
                </a:moveTo>
                <a:lnTo>
                  <a:pt x="0" y="545"/>
                </a:lnTo>
                <a:lnTo>
                  <a:pt x="953" y="545"/>
                </a:lnTo>
                <a:lnTo>
                  <a:pt x="95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29" name="Freeform 17"/>
          <p:cNvSpPr>
            <a:spLocks/>
          </p:cNvSpPr>
          <p:nvPr/>
        </p:nvSpPr>
        <p:spPr bwMode="auto">
          <a:xfrm>
            <a:off x="7751764" y="4437063"/>
            <a:ext cx="2160587" cy="2087562"/>
          </a:xfrm>
          <a:custGeom>
            <a:avLst/>
            <a:gdLst>
              <a:gd name="T0" fmla="*/ 0 w 1315"/>
              <a:gd name="T1" fmla="*/ 0 h 1315"/>
              <a:gd name="T2" fmla="*/ 0 w 1315"/>
              <a:gd name="T3" fmla="*/ 2147483646 h 1315"/>
              <a:gd name="T4" fmla="*/ 2147483646 w 1315"/>
              <a:gd name="T5" fmla="*/ 2147483646 h 1315"/>
              <a:gd name="T6" fmla="*/ 2147483646 w 1315"/>
              <a:gd name="T7" fmla="*/ 0 h 1315"/>
              <a:gd name="T8" fmla="*/ 0 w 1315"/>
              <a:gd name="T9" fmla="*/ 0 h 1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5"/>
              <a:gd name="T16" fmla="*/ 0 h 1315"/>
              <a:gd name="T17" fmla="*/ 1315 w 1315"/>
              <a:gd name="T18" fmla="*/ 1315 h 1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5" h="1315">
                <a:moveTo>
                  <a:pt x="0" y="0"/>
                </a:moveTo>
                <a:lnTo>
                  <a:pt x="0" y="1315"/>
                </a:lnTo>
                <a:lnTo>
                  <a:pt x="1315" y="1315"/>
                </a:lnTo>
                <a:lnTo>
                  <a:pt x="1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6959600" y="242093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ESPACIO 1</a:t>
            </a:r>
          </a:p>
        </p:txBody>
      </p:sp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6383338" y="4076701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ESPACIO 2</a:t>
            </a:r>
          </a:p>
        </p:txBody>
      </p: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6383338" y="53736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ESPACIO 3</a:t>
            </a:r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8183563" y="5300663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ESPACIO 4</a:t>
            </a:r>
          </a:p>
        </p:txBody>
      </p:sp>
      <p:sp>
        <p:nvSpPr>
          <p:cNvPr id="141334" name="Rectangle 22"/>
          <p:cNvSpPr>
            <a:spLocks noChangeArrowheads="1"/>
          </p:cNvSpPr>
          <p:nvPr/>
        </p:nvSpPr>
        <p:spPr bwMode="auto">
          <a:xfrm>
            <a:off x="6456364" y="260351"/>
            <a:ext cx="1787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PLANTA BAJA</a:t>
            </a:r>
          </a:p>
        </p:txBody>
      </p:sp>
      <p:sp>
        <p:nvSpPr>
          <p:cNvPr id="141335" name="Rectangle 23"/>
          <p:cNvSpPr>
            <a:spLocks noChangeArrowheads="1"/>
          </p:cNvSpPr>
          <p:nvPr/>
        </p:nvSpPr>
        <p:spPr bwMode="auto">
          <a:xfrm>
            <a:off x="2208214" y="3068638"/>
            <a:ext cx="2651125" cy="14652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AUTOCAD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COMANDO “C” + 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dirty="0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680325" y="42926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76803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38" name="Oval 26"/>
          <p:cNvSpPr>
            <a:spLocks noChangeArrowheads="1"/>
          </p:cNvSpPr>
          <p:nvPr/>
        </p:nvSpPr>
        <p:spPr bwMode="auto">
          <a:xfrm>
            <a:off x="9767888" y="42926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39" name="Oval 27"/>
          <p:cNvSpPr>
            <a:spLocks noChangeArrowheads="1"/>
          </p:cNvSpPr>
          <p:nvPr/>
        </p:nvSpPr>
        <p:spPr bwMode="auto">
          <a:xfrm>
            <a:off x="9767888" y="638175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40" name="Oval 28"/>
          <p:cNvSpPr>
            <a:spLocks noChangeArrowheads="1"/>
          </p:cNvSpPr>
          <p:nvPr/>
        </p:nvSpPr>
        <p:spPr bwMode="auto">
          <a:xfrm>
            <a:off x="7680325" y="58054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41" name="Oval 29"/>
          <p:cNvSpPr>
            <a:spLocks noChangeArrowheads="1"/>
          </p:cNvSpPr>
          <p:nvPr/>
        </p:nvSpPr>
        <p:spPr bwMode="auto">
          <a:xfrm>
            <a:off x="7680325" y="638175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1631950" y="44450"/>
            <a:ext cx="3816350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GENERAMOS LOS ESPACIOS DEL EDIFICIO</a:t>
            </a:r>
          </a:p>
        </p:txBody>
      </p:sp>
      <p:sp>
        <p:nvSpPr>
          <p:cNvPr id="141343" name="Oval 31"/>
          <p:cNvSpPr>
            <a:spLocks noChangeArrowheads="1"/>
          </p:cNvSpPr>
          <p:nvPr/>
        </p:nvSpPr>
        <p:spPr bwMode="auto">
          <a:xfrm>
            <a:off x="8040688" y="1628775"/>
            <a:ext cx="215900" cy="215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44" name="Oval 32"/>
          <p:cNvSpPr>
            <a:spLocks noChangeArrowheads="1"/>
          </p:cNvSpPr>
          <p:nvPr/>
        </p:nvSpPr>
        <p:spPr bwMode="auto">
          <a:xfrm>
            <a:off x="8832850" y="1628775"/>
            <a:ext cx="215900" cy="215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45" name="Oval 33"/>
          <p:cNvSpPr>
            <a:spLocks noChangeArrowheads="1"/>
          </p:cNvSpPr>
          <p:nvPr/>
        </p:nvSpPr>
        <p:spPr bwMode="auto">
          <a:xfrm>
            <a:off x="8040688" y="6381750"/>
            <a:ext cx="215900" cy="215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46" name="Oval 34"/>
          <p:cNvSpPr>
            <a:spLocks noChangeArrowheads="1"/>
          </p:cNvSpPr>
          <p:nvPr/>
        </p:nvSpPr>
        <p:spPr bwMode="auto">
          <a:xfrm>
            <a:off x="9480550" y="6381750"/>
            <a:ext cx="215900" cy="215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1631950" y="1557338"/>
            <a:ext cx="3816350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GENERAMOS LAS VENTANAS DEL EDIFICIO</a:t>
            </a:r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8112125" y="1773238"/>
            <a:ext cx="865188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49" name="Rectangle 37"/>
          <p:cNvSpPr>
            <a:spLocks noChangeArrowheads="1"/>
          </p:cNvSpPr>
          <p:nvPr/>
        </p:nvSpPr>
        <p:spPr bwMode="auto">
          <a:xfrm>
            <a:off x="8183563" y="1196976"/>
            <a:ext cx="1160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VENTANA</a:t>
            </a:r>
          </a:p>
        </p:txBody>
      </p:sp>
      <p:sp>
        <p:nvSpPr>
          <p:cNvPr id="141350" name="Line 38"/>
          <p:cNvSpPr>
            <a:spLocks noChangeShapeType="1"/>
          </p:cNvSpPr>
          <p:nvPr/>
        </p:nvSpPr>
        <p:spPr bwMode="auto">
          <a:xfrm>
            <a:off x="8112126" y="6524625"/>
            <a:ext cx="1439863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51" name="Rectangle 39"/>
          <p:cNvSpPr>
            <a:spLocks noChangeArrowheads="1"/>
          </p:cNvSpPr>
          <p:nvPr/>
        </p:nvSpPr>
        <p:spPr bwMode="auto">
          <a:xfrm>
            <a:off x="9048751" y="6491288"/>
            <a:ext cx="1160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VENTANA</a:t>
            </a:r>
          </a:p>
        </p:txBody>
      </p:sp>
      <p:sp>
        <p:nvSpPr>
          <p:cNvPr id="141352" name="Rectangle 40"/>
          <p:cNvSpPr>
            <a:spLocks noChangeArrowheads="1"/>
          </p:cNvSpPr>
          <p:nvPr/>
        </p:nvSpPr>
        <p:spPr bwMode="auto">
          <a:xfrm>
            <a:off x="1703389" y="4437063"/>
            <a:ext cx="3455987" cy="3667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PLANTA BAJA TERMINADA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8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4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81" presetID="4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88" presetID="4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9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0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54" presetClass="exit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4" presetClass="exit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4" presetClass="exit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2" presetID="4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5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6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73" presetID="4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80" presetID="48" presetClass="entr" presetSubtype="0" ac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9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01" presetID="54" presetClass="exit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4" presetClass="exit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54" presetClass="exit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37" presetID="4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44" presetID="48" presetClass="entr" presetSubtype="0" ac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51" presetID="4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5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6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7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379" presetID="48" presetClass="entr" presetSubtype="0" ac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8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9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00" presetID="54" presetClass="exit" presetSubtype="0" decel="10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4" presetClass="exit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54" presetClass="exit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4" presetClass="exit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5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46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7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47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48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493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508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5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5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5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10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5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544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57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4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57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5" dur="500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500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9" dur="500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0" dur="500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7" dur="500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1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500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/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64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 fill="hold"/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10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6" grpId="1" animBg="1"/>
      <p:bldP spid="141316" grpId="2" animBg="1"/>
      <p:bldP spid="141316" grpId="3" animBg="1"/>
      <p:bldP spid="141317" grpId="0" animBg="1"/>
      <p:bldP spid="141317" grpId="1" animBg="1"/>
      <p:bldP spid="141318" grpId="0" animBg="1"/>
      <p:bldP spid="141318" grpId="1" animBg="1"/>
      <p:bldP spid="141318" grpId="2" animBg="1"/>
      <p:bldP spid="141318" grpId="3" animBg="1"/>
      <p:bldP spid="141319" grpId="0" animBg="1"/>
      <p:bldP spid="141319" grpId="1" animBg="1"/>
      <p:bldP spid="141319" grpId="2" animBg="1"/>
      <p:bldP spid="141319" grpId="3" animBg="1"/>
      <p:bldP spid="141320" grpId="0" animBg="1"/>
      <p:bldP spid="141320" grpId="1" animBg="1"/>
      <p:bldP spid="141321" grpId="0" animBg="1"/>
      <p:bldP spid="141321" grpId="1" animBg="1"/>
      <p:bldP spid="141322" grpId="0" animBg="1"/>
      <p:bldP spid="141322" grpId="1" animBg="1"/>
      <p:bldP spid="141323" grpId="0" animBg="1"/>
      <p:bldP spid="141323" grpId="1" animBg="1"/>
      <p:bldP spid="141324" grpId="0" animBg="1"/>
      <p:bldP spid="141324" grpId="1" animBg="1"/>
      <p:bldP spid="141325" grpId="0" animBg="1"/>
      <p:bldP spid="141325" grpId="1" animBg="1"/>
      <p:bldP spid="141330" grpId="0"/>
      <p:bldP spid="141330" grpId="1"/>
      <p:bldP spid="141331" grpId="0"/>
      <p:bldP spid="141331" grpId="1"/>
      <p:bldP spid="141332" grpId="0"/>
      <p:bldP spid="141332" grpId="1"/>
      <p:bldP spid="141333" grpId="0"/>
      <p:bldP spid="141333" grpId="1"/>
      <p:bldP spid="141335" grpId="0" animBg="1"/>
      <p:bldP spid="141335" grpId="1" animBg="1"/>
      <p:bldP spid="141335" grpId="2" animBg="1"/>
      <p:bldP spid="141335" grpId="3" animBg="1"/>
      <p:bldP spid="141335" grpId="4" animBg="1"/>
      <p:bldP spid="141335" grpId="5" animBg="1"/>
      <p:bldP spid="141335" grpId="6" animBg="1"/>
      <p:bldP spid="141335" grpId="7" animBg="1"/>
      <p:bldP spid="141336" grpId="0" animBg="1"/>
      <p:bldP spid="141336" grpId="1" animBg="1"/>
      <p:bldP spid="141336" grpId="2" animBg="1"/>
      <p:bldP spid="141336" grpId="3" animBg="1"/>
      <p:bldP spid="141337" grpId="0" animBg="1"/>
      <p:bldP spid="141337" grpId="1" animBg="1"/>
      <p:bldP spid="141337" grpId="2" animBg="1"/>
      <p:bldP spid="141337" grpId="3" animBg="1"/>
      <p:bldP spid="141337" grpId="4" animBg="1"/>
      <p:bldP spid="141337" grpId="5" animBg="1"/>
      <p:bldP spid="141338" grpId="0" animBg="1"/>
      <p:bldP spid="141338" grpId="1" animBg="1"/>
      <p:bldP spid="141339" grpId="0" animBg="1"/>
      <p:bldP spid="141339" grpId="1" animBg="1"/>
      <p:bldP spid="141340" grpId="0" animBg="1"/>
      <p:bldP spid="141340" grpId="1" animBg="1"/>
      <p:bldP spid="141340" grpId="2" animBg="1"/>
      <p:bldP spid="141340" grpId="3" animBg="1"/>
      <p:bldP spid="141341" grpId="0" animBg="1"/>
      <p:bldP spid="141341" grpId="1" animBg="1"/>
      <p:bldP spid="141342" grpId="0" animBg="1"/>
      <p:bldP spid="141342" grpId="1" animBg="1"/>
      <p:bldP spid="141343" grpId="0" animBg="1"/>
      <p:bldP spid="141343" grpId="1" animBg="1"/>
      <p:bldP spid="141344" grpId="0" animBg="1"/>
      <p:bldP spid="141344" grpId="1" animBg="1"/>
      <p:bldP spid="141345" grpId="0" animBg="1"/>
      <p:bldP spid="141345" grpId="1" animBg="1"/>
      <p:bldP spid="141346" grpId="0" animBg="1"/>
      <p:bldP spid="141346" grpId="1" animBg="1"/>
      <p:bldP spid="141347" grpId="0" animBg="1"/>
      <p:bldP spid="141347" grpId="1" animBg="1"/>
      <p:bldP spid="141349" grpId="0"/>
      <p:bldP spid="141349" grpId="1"/>
      <p:bldP spid="141351" grpId="0"/>
      <p:bldP spid="141351" grpId="1"/>
      <p:bldP spid="1413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83"/>
          <a:stretch>
            <a:fillRect/>
          </a:stretch>
        </p:blipFill>
        <p:spPr bwMode="auto">
          <a:xfrm>
            <a:off x="2351089" y="1041400"/>
            <a:ext cx="7451725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0" y="0"/>
            <a:ext cx="7956550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GENERAMOS LOS ESPACIOS Y LAS VENTANAS CON </a:t>
            </a:r>
            <a:r>
              <a:rPr lang="es-ES" altLang="es-ES" sz="1800" b="1" dirty="0" err="1"/>
              <a:t>LWPolilíneas</a:t>
            </a:r>
            <a:r>
              <a:rPr lang="es-ES" altLang="es-ES" sz="1800" b="1" dirty="0"/>
              <a:t> EN LA CAPA “LIDER” Y Líneas EN LA CAPA “V_LIDER”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4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111" y="403225"/>
            <a:ext cx="10515600" cy="60653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</a:t>
            </a:r>
            <a:r>
              <a:rPr lang="ca-ES" altLang="es-ES" sz="2400" b="1" dirty="0" err="1" smtClean="0"/>
              <a:t>geométrica</a:t>
            </a:r>
            <a:r>
              <a:rPr lang="ca-ES" altLang="es-ES" sz="2400" b="1" dirty="0" smtClean="0"/>
              <a:t> por </a:t>
            </a:r>
            <a:r>
              <a:rPr lang="ca-ES" altLang="es-ES" sz="2400" b="1" dirty="0" err="1" smtClean="0"/>
              <a:t>planos</a:t>
            </a:r>
            <a:r>
              <a:rPr lang="ca-ES" altLang="es-ES" sz="2400" b="1" dirty="0" smtClean="0"/>
              <a:t>. </a:t>
            </a: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en CAD</a:t>
            </a:r>
            <a:endParaRPr lang="es-ES" altLang="es-E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a-ES" altLang="es-ES" sz="2400" dirty="0" smtClean="0"/>
              <a:t>Cada planta se </a:t>
            </a:r>
            <a:r>
              <a:rPr lang="ca-ES" altLang="es-ES" sz="2400" dirty="0" err="1" smtClean="0"/>
              <a:t>define</a:t>
            </a:r>
            <a:r>
              <a:rPr lang="ca-ES" altLang="es-ES" sz="2400" dirty="0" smtClean="0"/>
              <a:t> en un </a:t>
            </a:r>
            <a:r>
              <a:rPr lang="ca-ES" altLang="es-ES" sz="2400" dirty="0" err="1" smtClean="0"/>
              <a:t>archvio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dxf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distinto</a:t>
            </a:r>
            <a:r>
              <a:rPr lang="ca-ES" altLang="es-ES" sz="2400" dirty="0" smtClean="0"/>
              <a:t>. Las que son iguales </a:t>
            </a:r>
            <a:r>
              <a:rPr lang="ca-ES" altLang="es-ES" sz="2400" dirty="0" err="1" smtClean="0"/>
              <a:t>pueden</a:t>
            </a:r>
            <a:r>
              <a:rPr lang="ca-ES" altLang="es-ES" sz="2400" dirty="0" smtClean="0"/>
              <a:t> utilitzar el </a:t>
            </a:r>
            <a:r>
              <a:rPr lang="ca-ES" altLang="es-ES" sz="2400" dirty="0" err="1" smtClean="0"/>
              <a:t>mismo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archivo</a:t>
            </a:r>
            <a:r>
              <a:rPr lang="ca-ES" altLang="es-E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a-ES" altLang="es-ES" sz="2400" dirty="0" smtClean="0"/>
              <a:t>Las </a:t>
            </a:r>
            <a:r>
              <a:rPr lang="ca-ES" altLang="es-ES" sz="2400" dirty="0" err="1" smtClean="0"/>
              <a:t>plantas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deben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situarse</a:t>
            </a:r>
            <a:r>
              <a:rPr lang="ca-ES" altLang="es-ES" sz="2400" dirty="0" smtClean="0"/>
              <a:t> en la </a:t>
            </a:r>
            <a:r>
              <a:rPr lang="ca-ES" altLang="es-ES" sz="2400" dirty="0" err="1" smtClean="0"/>
              <a:t>posición</a:t>
            </a:r>
            <a:r>
              <a:rPr lang="ca-ES" altLang="es-ES" sz="2400" dirty="0" smtClean="0"/>
              <a:t> X, Y correcta, de manera que el </a:t>
            </a:r>
            <a:r>
              <a:rPr lang="ca-ES" altLang="es-ES" sz="2400" dirty="0" err="1" smtClean="0"/>
              <a:t>mismo</a:t>
            </a:r>
            <a:r>
              <a:rPr lang="ca-ES" altLang="es-ES" sz="2400" dirty="0" smtClean="0"/>
              <a:t> punto </a:t>
            </a:r>
            <a:r>
              <a:rPr lang="ca-ES" altLang="es-ES" sz="2400" dirty="0" err="1" smtClean="0"/>
              <a:t>común</a:t>
            </a:r>
            <a:r>
              <a:rPr lang="ca-ES" altLang="es-ES" sz="2400" dirty="0" smtClean="0"/>
              <a:t> en </a:t>
            </a:r>
            <a:r>
              <a:rPr lang="ca-ES" altLang="es-ES" sz="2400" dirty="0" err="1" smtClean="0"/>
              <a:t>ambas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coincida</a:t>
            </a:r>
            <a:r>
              <a:rPr lang="ca-ES" altLang="es-ES" sz="2400" dirty="0" smtClean="0"/>
              <a:t> en la </a:t>
            </a:r>
            <a:r>
              <a:rPr lang="ca-ES" altLang="es-ES" sz="2400" dirty="0" err="1" smtClean="0"/>
              <a:t>misma</a:t>
            </a:r>
            <a:r>
              <a:rPr lang="ca-ES" altLang="es-ES" sz="2400" dirty="0" smtClean="0"/>
              <a:t> coordenada X,Y.</a:t>
            </a:r>
          </a:p>
          <a:p>
            <a:pPr eaLnBrk="1" hangingPunct="1">
              <a:lnSpc>
                <a:spcPct val="90000"/>
              </a:lnSpc>
            </a:pPr>
            <a:r>
              <a:rPr lang="ca-ES" altLang="es-ES" sz="2400" dirty="0" smtClean="0"/>
              <a:t>Definir las plantes cerca del punto (0,0) para poder </a:t>
            </a:r>
            <a:r>
              <a:rPr lang="ca-ES" altLang="es-ES" sz="2400" dirty="0" err="1" smtClean="0"/>
              <a:t>visulizarlo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correctamente</a:t>
            </a:r>
            <a:r>
              <a:rPr lang="ca-ES" altLang="es-ES" sz="2400" dirty="0" smtClean="0"/>
              <a:t> en la </a:t>
            </a:r>
            <a:r>
              <a:rPr lang="ca-ES" altLang="es-ES" sz="2400" dirty="0" err="1" smtClean="0"/>
              <a:t>aplicación</a:t>
            </a:r>
            <a:r>
              <a:rPr lang="ca-ES" altLang="es-ES" sz="24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a-ES" altLang="es-ES" sz="2400" dirty="0" smtClean="0"/>
              <a:t> </a:t>
            </a:r>
            <a:endParaRPr lang="ca-ES" altLang="es-ES" sz="2400" dirty="0"/>
          </a:p>
        </p:txBody>
      </p:sp>
      <p:pic>
        <p:nvPicPr>
          <p:cNvPr id="5" name="Picture 6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85"/>
          <a:stretch>
            <a:fillRect/>
          </a:stretch>
        </p:blipFill>
        <p:spPr bwMode="auto">
          <a:xfrm>
            <a:off x="1486102" y="3753025"/>
            <a:ext cx="2688792" cy="185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607" y="2846703"/>
            <a:ext cx="4934942" cy="303653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29"/>
          <a:stretch>
            <a:fillRect/>
          </a:stretch>
        </p:blipFill>
        <p:spPr bwMode="auto">
          <a:xfrm>
            <a:off x="4241643" y="5108800"/>
            <a:ext cx="2690106" cy="16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29"/>
          <a:stretch>
            <a:fillRect/>
          </a:stretch>
        </p:blipFill>
        <p:spPr bwMode="auto">
          <a:xfrm>
            <a:off x="4914570" y="4584440"/>
            <a:ext cx="2690106" cy="16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 rot="1055490" flipV="1">
            <a:off x="3329968" y="3495823"/>
            <a:ext cx="2976828" cy="974767"/>
          </a:xfrm>
          <a:prstGeom prst="curvedUpArrow">
            <a:avLst>
              <a:gd name="adj1" fmla="val 25367"/>
              <a:gd name="adj2" fmla="val 119575"/>
              <a:gd name="adj3" fmla="val 3303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5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111" y="403225"/>
            <a:ext cx="10515600" cy="60653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ca-ES" altLang="es-ES" sz="2400" b="1" dirty="0" err="1" smtClean="0"/>
              <a:t>Definición</a:t>
            </a:r>
            <a:r>
              <a:rPr lang="ca-ES" altLang="es-ES" sz="2400" b="1" dirty="0" smtClean="0"/>
              <a:t> </a:t>
            </a:r>
            <a:r>
              <a:rPr lang="ca-ES" altLang="es-ES" sz="2400" b="1" dirty="0" err="1" smtClean="0"/>
              <a:t>geométrica</a:t>
            </a:r>
            <a:r>
              <a:rPr lang="ca-ES" altLang="es-ES" sz="2400" b="1" dirty="0" smtClean="0"/>
              <a:t> por </a:t>
            </a:r>
            <a:r>
              <a:rPr lang="ca-ES" altLang="es-ES" sz="2400" b="1" dirty="0" err="1" smtClean="0"/>
              <a:t>planos</a:t>
            </a:r>
            <a:r>
              <a:rPr lang="ca-ES" altLang="es-ES" sz="2400" b="1" dirty="0" smtClean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ca-ES" altLang="es-ES" sz="2400" b="1" dirty="0" err="1" smtClean="0"/>
              <a:t>Problemas</a:t>
            </a:r>
            <a:r>
              <a:rPr lang="ca-ES" altLang="es-ES" sz="2400" b="1" dirty="0" smtClean="0"/>
              <a:t> </a:t>
            </a:r>
            <a:r>
              <a:rPr lang="ca-ES" altLang="es-ES" sz="2400" b="1" dirty="0" err="1" smtClean="0"/>
              <a:t>habituales</a:t>
            </a:r>
            <a:endParaRPr lang="es-ES" altLang="es-E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a-ES" altLang="es-ES" sz="2400" dirty="0" smtClean="0"/>
              <a:t>No se </a:t>
            </a:r>
            <a:r>
              <a:rPr lang="ca-ES" altLang="es-ES" sz="2400" dirty="0" err="1" smtClean="0"/>
              <a:t>pueden</a:t>
            </a:r>
            <a:r>
              <a:rPr lang="ca-ES" altLang="es-ES" sz="2400" dirty="0" smtClean="0"/>
              <a:t> crear </a:t>
            </a:r>
            <a:r>
              <a:rPr lang="ca-ES" altLang="es-ES" sz="2400" dirty="0" err="1" smtClean="0"/>
              <a:t>espacios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dentro</a:t>
            </a:r>
            <a:r>
              <a:rPr lang="ca-ES" altLang="es-ES" sz="2400" dirty="0" smtClean="0"/>
              <a:t> de </a:t>
            </a:r>
            <a:r>
              <a:rPr lang="ca-ES" altLang="es-ES" sz="2400" dirty="0" err="1" smtClean="0"/>
              <a:t>otros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espacios</a:t>
            </a:r>
            <a:endParaRPr lang="ca-ES" altLang="es-ES" sz="2400" dirty="0" smtClean="0"/>
          </a:p>
          <a:p>
            <a:pPr eaLnBrk="1" hangingPunct="1">
              <a:lnSpc>
                <a:spcPct val="90000"/>
              </a:lnSpc>
            </a:pPr>
            <a:endParaRPr lang="ca-ES" altLang="es-ES" sz="2400" dirty="0"/>
          </a:p>
          <a:p>
            <a:pPr eaLnBrk="1" hangingPunct="1">
              <a:lnSpc>
                <a:spcPct val="90000"/>
              </a:lnSpc>
            </a:pPr>
            <a:endParaRPr lang="ca-ES" alt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ca-ES" altLang="es-ES" sz="2400" dirty="0" smtClean="0"/>
              <a:t>Los </a:t>
            </a:r>
            <a:r>
              <a:rPr lang="ca-ES" altLang="es-ES" sz="2400" dirty="0" err="1" smtClean="0"/>
              <a:t>espacios</a:t>
            </a:r>
            <a:r>
              <a:rPr lang="ca-ES" altLang="es-ES" sz="2400" dirty="0" smtClean="0"/>
              <a:t> no </a:t>
            </a:r>
            <a:r>
              <a:rPr lang="ca-ES" altLang="es-ES" sz="2400" dirty="0" err="1" smtClean="0"/>
              <a:t>deben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solaparse</a:t>
            </a:r>
            <a:r>
              <a:rPr lang="ca-ES" altLang="es-ES" sz="2400" dirty="0" smtClean="0"/>
              <a:t> en </a:t>
            </a:r>
            <a:r>
              <a:rPr lang="ca-ES" altLang="es-ES" sz="2400" dirty="0" err="1" smtClean="0"/>
              <a:t>ningún</a:t>
            </a:r>
            <a:r>
              <a:rPr lang="ca-ES" altLang="es-ES" sz="2400" dirty="0" smtClean="0"/>
              <a:t> punto</a:t>
            </a:r>
          </a:p>
          <a:p>
            <a:pPr eaLnBrk="1" hangingPunct="1">
              <a:lnSpc>
                <a:spcPct val="90000"/>
              </a:lnSpc>
            </a:pPr>
            <a:endParaRPr lang="ca-ES" alt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ca-ES" altLang="es-ES" sz="2400" dirty="0" err="1" smtClean="0"/>
              <a:t>Sólo</a:t>
            </a:r>
            <a:r>
              <a:rPr lang="ca-ES" altLang="es-ES" sz="2400" dirty="0" smtClean="0"/>
              <a:t> se </a:t>
            </a:r>
            <a:r>
              <a:rPr lang="ca-ES" altLang="es-ES" sz="2400" dirty="0" err="1" smtClean="0"/>
              <a:t>definene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huecos</a:t>
            </a:r>
            <a:r>
              <a:rPr lang="ca-ES" altLang="es-ES" sz="2400" dirty="0" smtClean="0"/>
              <a:t> que estén en </a:t>
            </a:r>
            <a:r>
              <a:rPr lang="ca-ES" altLang="es-ES" sz="2400" dirty="0" err="1" smtClean="0"/>
              <a:t>cerramientos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exteriores</a:t>
            </a:r>
            <a:endParaRPr lang="ca-ES" altLang="es-ES" sz="2400" dirty="0" smtClean="0"/>
          </a:p>
          <a:p>
            <a:pPr eaLnBrk="1" hangingPunct="1">
              <a:lnSpc>
                <a:spcPct val="90000"/>
              </a:lnSpc>
            </a:pPr>
            <a:endParaRPr lang="ca-ES" alt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ca-ES" altLang="es-ES" sz="2400" dirty="0" smtClean="0"/>
              <a:t>Las </a:t>
            </a:r>
            <a:r>
              <a:rPr lang="ca-ES" altLang="es-ES" sz="2400" dirty="0" err="1" smtClean="0"/>
              <a:t>ventanas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deben</a:t>
            </a:r>
            <a:r>
              <a:rPr lang="ca-ES" altLang="es-ES" sz="2400" dirty="0" smtClean="0"/>
              <a:t> estar cerca de la </a:t>
            </a:r>
            <a:r>
              <a:rPr lang="ca-ES" altLang="es-ES" sz="2400" dirty="0" err="1" smtClean="0"/>
              <a:t>arista</a:t>
            </a:r>
            <a:r>
              <a:rPr lang="ca-ES" altLang="es-ES" sz="2400" dirty="0" smtClean="0"/>
              <a:t> que representa el muro</a:t>
            </a:r>
          </a:p>
          <a:p>
            <a:pPr eaLnBrk="1" hangingPunct="1">
              <a:lnSpc>
                <a:spcPct val="90000"/>
              </a:lnSpc>
            </a:pPr>
            <a:r>
              <a:rPr lang="ca-ES" altLang="es-ES" sz="2400" dirty="0" smtClean="0"/>
              <a:t>Las ventanes no </a:t>
            </a:r>
            <a:r>
              <a:rPr lang="ca-ES" altLang="es-ES" sz="2400" dirty="0" err="1" smtClean="0"/>
              <a:t>deben</a:t>
            </a:r>
            <a:r>
              <a:rPr lang="ca-ES" altLang="es-ES" sz="2400" dirty="0" smtClean="0"/>
              <a:t> de </a:t>
            </a:r>
            <a:r>
              <a:rPr lang="ca-ES" altLang="es-ES" sz="2400" dirty="0" err="1" smtClean="0"/>
              <a:t>abarcar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más</a:t>
            </a:r>
            <a:r>
              <a:rPr lang="ca-ES" altLang="es-ES" sz="2400" dirty="0" smtClean="0"/>
              <a:t> de un </a:t>
            </a:r>
            <a:r>
              <a:rPr lang="ca-ES" altLang="es-ES" sz="2400" dirty="0" err="1" smtClean="0"/>
              <a:t>cerramiento</a:t>
            </a:r>
            <a:endParaRPr lang="ca-ES" altLang="es-E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a-ES" altLang="es-ES" sz="2400" dirty="0" smtClean="0"/>
              <a:t> </a:t>
            </a:r>
            <a:endParaRPr lang="ca-ES" alt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019" y="1701209"/>
            <a:ext cx="2044421" cy="20452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6916" y="403225"/>
            <a:ext cx="1799843" cy="18005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3863" y="2852017"/>
            <a:ext cx="2021989" cy="2022818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9431079" y="3530009"/>
            <a:ext cx="978195" cy="542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9431079" y="3466212"/>
            <a:ext cx="978195" cy="542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/>
          <a:srcRect t="23926" b="30710"/>
          <a:stretch/>
        </p:blipFill>
        <p:spPr>
          <a:xfrm>
            <a:off x="8045349" y="5179421"/>
            <a:ext cx="2840503" cy="1289112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9027661" y="5089541"/>
            <a:ext cx="978195" cy="542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9027661" y="5025744"/>
            <a:ext cx="978195" cy="542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3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282" y="403225"/>
            <a:ext cx="11752729" cy="60653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s-ES" altLang="es-ES" sz="2400" b="1" dirty="0" smtClean="0"/>
              <a:t>Trabajar con planos reales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a-ES" altLang="es-ES" sz="2400" dirty="0" smtClean="0"/>
              <a:t> En los </a:t>
            </a:r>
            <a:r>
              <a:rPr lang="ca-ES" altLang="es-ES" sz="2400" dirty="0" err="1" smtClean="0"/>
              <a:t>planos</a:t>
            </a:r>
            <a:r>
              <a:rPr lang="ca-ES" altLang="es-ES" sz="2400" dirty="0" smtClean="0"/>
              <a:t> reales </a:t>
            </a:r>
            <a:r>
              <a:rPr lang="ca-ES" altLang="es-ES" sz="2400" dirty="0" err="1" smtClean="0"/>
              <a:t>donde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existen</a:t>
            </a:r>
            <a:r>
              <a:rPr lang="ca-ES" altLang="es-ES" sz="2400" dirty="0" smtClean="0"/>
              <a:t> multitud de </a:t>
            </a:r>
            <a:r>
              <a:rPr lang="ca-ES" altLang="es-ES" sz="2400" dirty="0" err="1" smtClean="0"/>
              <a:t>capas</a:t>
            </a:r>
            <a:r>
              <a:rPr lang="ca-ES" altLang="es-ES" sz="2400" dirty="0" smtClean="0"/>
              <a:t> se </a:t>
            </a:r>
            <a:r>
              <a:rPr lang="ca-ES" altLang="es-ES" sz="2400" dirty="0" err="1" smtClean="0"/>
              <a:t>aconseja</a:t>
            </a:r>
            <a:r>
              <a:rPr lang="ca-ES" altLang="es-ES" sz="2400" dirty="0" smtClean="0"/>
              <a:t>:</a:t>
            </a:r>
          </a:p>
          <a:p>
            <a:r>
              <a:rPr lang="ca-ES" altLang="es-ES" sz="2400" dirty="0" smtClean="0"/>
              <a:t>Filtrar </a:t>
            </a:r>
            <a:r>
              <a:rPr lang="ca-ES" altLang="es-ES" sz="2400" dirty="0" err="1" smtClean="0"/>
              <a:t>capas</a:t>
            </a:r>
            <a:r>
              <a:rPr lang="ca-ES" altLang="es-ES" sz="2400" dirty="0" smtClean="0"/>
              <a:t> para ver </a:t>
            </a:r>
            <a:r>
              <a:rPr lang="ca-ES" altLang="es-ES" sz="2400" dirty="0" err="1" smtClean="0"/>
              <a:t>sólo</a:t>
            </a:r>
            <a:r>
              <a:rPr lang="ca-ES" altLang="es-ES" sz="2400" dirty="0" smtClean="0"/>
              <a:t> el contorno a definir</a:t>
            </a:r>
            <a:endParaRPr lang="ca-ES" altLang="es-ES" sz="2400" dirty="0"/>
          </a:p>
          <a:p>
            <a:r>
              <a:rPr lang="ca-ES" altLang="es-ES" sz="2400" dirty="0" smtClean="0"/>
              <a:t>Crear una capa auxiliar (“ESQUELETO”) para definir los </a:t>
            </a:r>
            <a:r>
              <a:rPr lang="ca-ES" altLang="es-ES" sz="2400" dirty="0" err="1" smtClean="0"/>
              <a:t>contornos</a:t>
            </a:r>
            <a:r>
              <a:rPr lang="ca-ES" altLang="es-ES" sz="2400" dirty="0" smtClean="0"/>
              <a:t> de forma </a:t>
            </a:r>
            <a:r>
              <a:rPr lang="ca-ES" altLang="es-ES" sz="2400" dirty="0" err="1" smtClean="0"/>
              <a:t>cómoda</a:t>
            </a:r>
            <a:r>
              <a:rPr lang="ca-ES" altLang="es-ES" sz="2400" dirty="0" smtClean="0"/>
              <a:t> (</a:t>
            </a:r>
            <a:r>
              <a:rPr lang="ca-ES" altLang="es-ES" sz="2400" dirty="0" err="1" smtClean="0"/>
              <a:t>líneas</a:t>
            </a:r>
            <a:r>
              <a:rPr lang="ca-ES" altLang="es-ES" sz="2400" dirty="0" smtClean="0"/>
              <a:t> o </a:t>
            </a:r>
            <a:r>
              <a:rPr lang="ca-ES" altLang="es-ES" sz="2400" dirty="0" err="1" smtClean="0"/>
              <a:t>polilíneas</a:t>
            </a:r>
            <a:r>
              <a:rPr lang="ca-ES" altLang="es-ES" sz="2400" dirty="0" smtClean="0"/>
              <a:t>)</a:t>
            </a:r>
          </a:p>
          <a:p>
            <a:r>
              <a:rPr lang="ca-ES" altLang="es-ES" sz="2400" dirty="0" err="1" smtClean="0"/>
              <a:t>Visualizar</a:t>
            </a:r>
            <a:r>
              <a:rPr lang="ca-ES" altLang="es-ES" sz="2400" dirty="0" smtClean="0"/>
              <a:t> solo la capa ESQUELETO, activar la capa LIDER y utilitzar el comando “CONTORNO” (para </a:t>
            </a:r>
            <a:r>
              <a:rPr lang="ca-ES" altLang="es-ES" sz="2400" dirty="0" err="1" smtClean="0"/>
              <a:t>AutoCAD</a:t>
            </a:r>
            <a:r>
              <a:rPr lang="ca-ES" altLang="es-ES" sz="2400" dirty="0" smtClean="0"/>
              <a:t>) y “BOUNDARY” (para </a:t>
            </a:r>
            <a:r>
              <a:rPr lang="ca-ES" altLang="es-ES" sz="2400" dirty="0" err="1"/>
              <a:t>nanoCAD</a:t>
            </a:r>
            <a:r>
              <a:rPr lang="ca-ES" altLang="es-ES" sz="2400" dirty="0" smtClean="0"/>
              <a:t>) para crear </a:t>
            </a:r>
            <a:r>
              <a:rPr lang="es-ES_tradnl" altLang="es-ES" sz="2400" dirty="0" smtClean="0"/>
              <a:t>automáticamente</a:t>
            </a:r>
            <a:r>
              <a:rPr lang="ca-ES" altLang="es-ES" sz="2400" dirty="0" smtClean="0"/>
              <a:t> las </a:t>
            </a:r>
            <a:r>
              <a:rPr lang="ca-ES" altLang="es-ES" sz="2400" dirty="0" err="1" smtClean="0"/>
              <a:t>polilíneas</a:t>
            </a:r>
            <a:r>
              <a:rPr lang="ca-ES" altLang="es-ES" sz="2400" dirty="0" smtClean="0"/>
              <a:t>.</a:t>
            </a:r>
            <a:r>
              <a:rPr lang="ca-ES" altLang="es-ES" sz="2400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111" y="4325967"/>
            <a:ext cx="2162386" cy="21632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4978" y="4475379"/>
            <a:ext cx="1632026" cy="16326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Flecha derecha 5"/>
          <p:cNvSpPr/>
          <p:nvPr/>
        </p:nvSpPr>
        <p:spPr>
          <a:xfrm>
            <a:off x="4438544" y="4599556"/>
            <a:ext cx="2634609" cy="138433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CONTORNO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BOUNDARY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73525" y="3935928"/>
            <a:ext cx="12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es-ES" b="1" dirty="0">
                <a:solidFill>
                  <a:srgbClr val="00B050"/>
                </a:solidFill>
              </a:rPr>
              <a:t>ESQUELETO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740956" y="3935928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es-ES" b="1" dirty="0" smtClean="0">
                <a:solidFill>
                  <a:srgbClr val="FF0000"/>
                </a:solidFill>
              </a:rPr>
              <a:t>LIDER</a:t>
            </a:r>
            <a:endParaRPr lang="ca-ES" altLang="es-ES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172" y="77231"/>
            <a:ext cx="1857212" cy="6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8158018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Variables en simulación energética y cálculo de cargas térmicas en edificios</a:t>
            </a:r>
          </a:p>
          <a:p>
            <a:pPr marL="0" indent="0">
              <a:buNone/>
            </a:pPr>
            <a:r>
              <a:rPr lang="es-ES" sz="2000" dirty="0" smtClean="0"/>
              <a:t>Condiciones exteriores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-Temperatura seca, humedad, radiación, </a:t>
            </a:r>
            <a:r>
              <a:rPr lang="es-ES" sz="2000" dirty="0" err="1" smtClean="0"/>
              <a:t>temp</a:t>
            </a:r>
            <a:r>
              <a:rPr lang="es-ES" sz="2000" dirty="0" smtClean="0"/>
              <a:t>. Terreno, </a:t>
            </a:r>
            <a:r>
              <a:rPr lang="es-ES" sz="2000" dirty="0" err="1" smtClean="0"/>
              <a:t>etc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Condiciones interiores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-Personas: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-Luces 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-Equipos : ratio y distribución horaria</a:t>
            </a:r>
          </a:p>
          <a:p>
            <a:pPr marL="0" indent="0">
              <a:buNone/>
            </a:pPr>
            <a:r>
              <a:rPr lang="es-ES" sz="2000" dirty="0" smtClean="0"/>
              <a:t>Ventilación del edificio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-CTE-HS3 Viviendas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-RITE Terciarios</a:t>
            </a:r>
          </a:p>
          <a:p>
            <a:pPr marL="0" indent="0">
              <a:buNone/>
            </a:pPr>
            <a:r>
              <a:rPr lang="es-ES" sz="2000" dirty="0" smtClean="0"/>
              <a:t>Envolvente térmica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-Geometría: orientaciones, superficies, sombras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-Composiciones de cerramientos y ventanas</a:t>
            </a:r>
          </a:p>
          <a:p>
            <a:pPr marL="0" indent="0">
              <a:buNone/>
            </a:pPr>
            <a:r>
              <a:rPr lang="es-ES" sz="2000" dirty="0" smtClean="0"/>
              <a:t>Control instalación 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refrigeración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calefacción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736599" y="772806"/>
            <a:ext cx="7511474" cy="714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736599" y="1918210"/>
            <a:ext cx="7511474" cy="1222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8669304" y="1918210"/>
            <a:ext cx="154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Distribuciones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736599" y="5172364"/>
            <a:ext cx="7511474" cy="420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8669304" y="5172364"/>
            <a:ext cx="293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Composiciones </a:t>
            </a:r>
            <a:r>
              <a:rPr lang="es-ES" b="1" dirty="0" err="1" smtClean="0"/>
              <a:t>cerr</a:t>
            </a:r>
            <a:r>
              <a:rPr lang="es-ES" b="1" dirty="0" smtClean="0"/>
              <a:t> y huecos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736599" y="3206682"/>
            <a:ext cx="7511474" cy="1222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8669304" y="3206682"/>
            <a:ext cx="3084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Diferencias con </a:t>
            </a:r>
            <a:r>
              <a:rPr lang="es-ES" b="1" dirty="0" err="1" smtClean="0"/>
              <a:t>IdealLoads</a:t>
            </a:r>
            <a:r>
              <a:rPr lang="es-ES" b="1" dirty="0" smtClean="0"/>
              <a:t> 8.6</a:t>
            </a:r>
            <a:endParaRPr lang="es-ES" b="1" dirty="0"/>
          </a:p>
        </p:txBody>
      </p:sp>
      <p:sp>
        <p:nvSpPr>
          <p:cNvPr id="10" name="Rectángulo 9"/>
          <p:cNvSpPr/>
          <p:nvPr/>
        </p:nvSpPr>
        <p:spPr>
          <a:xfrm>
            <a:off x="8669303" y="3514560"/>
            <a:ext cx="3053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Calcular según RITE o CTE-HS3</a:t>
            </a:r>
            <a:endParaRPr lang="es-ES" b="1" dirty="0"/>
          </a:p>
        </p:txBody>
      </p:sp>
      <p:sp>
        <p:nvSpPr>
          <p:cNvPr id="11" name="Rectángulo 10"/>
          <p:cNvSpPr/>
          <p:nvPr/>
        </p:nvSpPr>
        <p:spPr>
          <a:xfrm>
            <a:off x="736599" y="5915891"/>
            <a:ext cx="7511474" cy="833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8669303" y="5963282"/>
            <a:ext cx="1846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Termostato DUAL</a:t>
            </a:r>
            <a:endParaRPr lang="es-ES" b="1" dirty="0"/>
          </a:p>
        </p:txBody>
      </p:sp>
      <p:sp>
        <p:nvSpPr>
          <p:cNvPr id="13" name="Rectángulo 12"/>
          <p:cNvSpPr/>
          <p:nvPr/>
        </p:nvSpPr>
        <p:spPr>
          <a:xfrm>
            <a:off x="8667459" y="814404"/>
            <a:ext cx="257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Cargas en IDF (</a:t>
            </a:r>
            <a:r>
              <a:rPr lang="es-ES" b="1" dirty="0" smtClean="0">
                <a:hlinkClick r:id="rId2"/>
              </a:rPr>
              <a:t>guía IDAE</a:t>
            </a:r>
            <a:r>
              <a:rPr lang="es-ES" b="1" dirty="0" smtClean="0"/>
              <a:t>)</a:t>
            </a:r>
          </a:p>
          <a:p>
            <a:r>
              <a:rPr lang="es-ES" b="1" dirty="0" err="1" smtClean="0"/>
              <a:t>Simulacion</a:t>
            </a:r>
            <a:r>
              <a:rPr lang="es-ES" b="1" dirty="0" smtClean="0"/>
              <a:t> en EPW</a:t>
            </a:r>
            <a:endParaRPr lang="es-ES" b="1" dirty="0"/>
          </a:p>
        </p:txBody>
      </p:sp>
      <p:sp>
        <p:nvSpPr>
          <p:cNvPr id="14" name="Rectángulo 13"/>
          <p:cNvSpPr/>
          <p:nvPr/>
        </p:nvSpPr>
        <p:spPr>
          <a:xfrm>
            <a:off x="736599" y="4685793"/>
            <a:ext cx="7511474" cy="420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8667459" y="4660833"/>
            <a:ext cx="288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Composición, tipo contorno </a:t>
            </a:r>
          </a:p>
          <a:p>
            <a:r>
              <a:rPr lang="es-ES" b="1" dirty="0" smtClean="0"/>
              <a:t>y polígono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0889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L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" t="30508" r="1923"/>
          <a:stretch>
            <a:fillRect/>
          </a:stretch>
        </p:blipFill>
        <p:spPr bwMode="auto">
          <a:xfrm>
            <a:off x="341745" y="1022062"/>
            <a:ext cx="5698838" cy="332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26837" y="1115482"/>
            <a:ext cx="206389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PLANTA BAJA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3648224" y="1115482"/>
            <a:ext cx="23092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PRIMERA PLANTA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9602" y="104487"/>
            <a:ext cx="10515600" cy="3449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a-ES" altLang="es-ES" sz="2000" b="1" dirty="0" smtClean="0"/>
              <a:t>TRABAJO VIVIENDA UNIFAMILIAR</a:t>
            </a:r>
            <a:endParaRPr lang="ca-ES" altLang="es-ES" sz="2000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a-ES" altLang="es-ES" sz="2000" b="1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ES" sz="2000" b="1" dirty="0" smtClean="0"/>
          </a:p>
          <a:p>
            <a:pPr marL="0" indent="0">
              <a:buNone/>
            </a:pPr>
            <a:endParaRPr lang="ca-ES" alt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258617" y="416696"/>
            <a:ext cx="569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a-ES" altLang="es-ES" sz="2000" b="1" dirty="0" smtClean="0"/>
              <a:t>Calcular la demanda </a:t>
            </a:r>
            <a:r>
              <a:rPr lang="ca-ES" altLang="es-ES" sz="2000" b="1" dirty="0" err="1" smtClean="0"/>
              <a:t>energética</a:t>
            </a:r>
            <a:r>
              <a:rPr lang="ca-ES" altLang="es-ES" sz="2000" b="1" dirty="0" smtClean="0"/>
              <a:t> de una </a:t>
            </a:r>
            <a:r>
              <a:rPr lang="ca-ES" altLang="es-ES" sz="2000" b="1" dirty="0" err="1" smtClean="0"/>
              <a:t>vivienda</a:t>
            </a:r>
            <a:r>
              <a:rPr lang="ca-ES" altLang="es-ES" sz="2000" b="1" dirty="0" smtClean="0"/>
              <a:t> unifamiliar definida en las condiciones del CTE-HE1</a:t>
            </a:r>
            <a:endParaRPr lang="ca-ES" alt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6470" y="104487"/>
            <a:ext cx="6121294" cy="62011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60" y="4572000"/>
            <a:ext cx="5766595" cy="2061093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6022428" y="678213"/>
            <a:ext cx="6169572" cy="98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3"/>
          <p:cNvSpPr/>
          <p:nvPr/>
        </p:nvSpPr>
        <p:spPr>
          <a:xfrm>
            <a:off x="6022428" y="1658952"/>
            <a:ext cx="6169572" cy="98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3"/>
          <p:cNvSpPr/>
          <p:nvPr/>
        </p:nvSpPr>
        <p:spPr>
          <a:xfrm>
            <a:off x="6022428" y="2691686"/>
            <a:ext cx="6169572" cy="1503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3"/>
          <p:cNvSpPr/>
          <p:nvPr/>
        </p:nvSpPr>
        <p:spPr>
          <a:xfrm>
            <a:off x="6022428" y="4186999"/>
            <a:ext cx="6169572" cy="514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3"/>
          <p:cNvSpPr/>
          <p:nvPr/>
        </p:nvSpPr>
        <p:spPr>
          <a:xfrm>
            <a:off x="6022428" y="4737433"/>
            <a:ext cx="6169572" cy="447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3"/>
          <p:cNvSpPr/>
          <p:nvPr/>
        </p:nvSpPr>
        <p:spPr>
          <a:xfrm>
            <a:off x="6022428" y="5212562"/>
            <a:ext cx="6169572" cy="1059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23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L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" t="30508" r="1923"/>
          <a:stretch>
            <a:fillRect/>
          </a:stretch>
        </p:blipFill>
        <p:spPr bwMode="auto">
          <a:xfrm>
            <a:off x="341745" y="1022062"/>
            <a:ext cx="5698838" cy="332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26837" y="1115482"/>
            <a:ext cx="206389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PLANTA BAJA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3648224" y="1115482"/>
            <a:ext cx="230923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PRIMERA PLANTA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9602" y="104487"/>
            <a:ext cx="10515600" cy="3449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a-ES" altLang="es-ES" sz="2000" b="1" dirty="0" smtClean="0"/>
              <a:t>TRABAJO VIVIENDA UNIFAMILIAR</a:t>
            </a:r>
            <a:endParaRPr lang="ca-ES" altLang="es-ES" sz="2000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a-ES" altLang="es-ES" sz="2000" b="1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ES" sz="2000" b="1" dirty="0" smtClean="0"/>
          </a:p>
          <a:p>
            <a:pPr marL="0" indent="0">
              <a:buNone/>
            </a:pPr>
            <a:endParaRPr lang="ca-ES" alt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258617" y="416696"/>
            <a:ext cx="569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a-ES" altLang="es-ES" sz="2000" b="1" dirty="0" smtClean="0"/>
              <a:t>Calcular la demanda </a:t>
            </a:r>
            <a:r>
              <a:rPr lang="ca-ES" altLang="es-ES" sz="2000" b="1" dirty="0" err="1" smtClean="0"/>
              <a:t>energética</a:t>
            </a:r>
            <a:r>
              <a:rPr lang="ca-ES" altLang="es-ES" sz="2000" b="1" dirty="0" smtClean="0"/>
              <a:t> de una </a:t>
            </a:r>
            <a:r>
              <a:rPr lang="ca-ES" altLang="es-ES" sz="2000" b="1" dirty="0" err="1" smtClean="0"/>
              <a:t>vivienda</a:t>
            </a:r>
            <a:r>
              <a:rPr lang="ca-ES" altLang="es-ES" sz="2000" b="1" dirty="0" smtClean="0"/>
              <a:t> unifamiliar definida en las condiciones del CTE-HE1</a:t>
            </a:r>
            <a:endParaRPr lang="ca-ES" alt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2170" y="1669542"/>
            <a:ext cx="8323905" cy="49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2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9602" y="104487"/>
            <a:ext cx="10515600" cy="8969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a-ES" altLang="es-ES" sz="2000" b="1" dirty="0" smtClean="0"/>
              <a:t>TRABAJO VIVIENDA UNIFAMILIAR</a:t>
            </a:r>
            <a:endParaRPr lang="ca-ES" altLang="es-ES" sz="2000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a-ES" altLang="es-ES" sz="2000" b="1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258617" y="416696"/>
            <a:ext cx="569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a-ES" altLang="es-ES" sz="2000" b="1" dirty="0" smtClean="0"/>
              <a:t>Calcular la demanda </a:t>
            </a:r>
            <a:r>
              <a:rPr lang="ca-ES" altLang="es-ES" sz="2000" b="1" dirty="0" err="1" smtClean="0"/>
              <a:t>energética</a:t>
            </a:r>
            <a:r>
              <a:rPr lang="ca-ES" altLang="es-ES" sz="2000" b="1" dirty="0" smtClean="0"/>
              <a:t> de una </a:t>
            </a:r>
            <a:r>
              <a:rPr lang="ca-ES" altLang="es-ES" sz="2000" b="1" dirty="0" err="1" smtClean="0"/>
              <a:t>vivienda</a:t>
            </a:r>
            <a:r>
              <a:rPr lang="ca-ES" altLang="es-ES" sz="2000" b="1" dirty="0" smtClean="0"/>
              <a:t> unifamiliar definida en las condiciones del CTE-HE1</a:t>
            </a:r>
            <a:endParaRPr lang="ca-ES" alt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072" y="921958"/>
            <a:ext cx="8881279" cy="53141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703" y="2990636"/>
            <a:ext cx="9678181" cy="364075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07589" y="3808675"/>
            <a:ext cx="1601086" cy="2297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5625711" y="3808675"/>
            <a:ext cx="1601086" cy="2297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9043833" y="3808675"/>
            <a:ext cx="1601086" cy="2297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55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742676" y="289776"/>
            <a:ext cx="1127064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b="1" dirty="0" smtClean="0">
                <a:latin typeface="+mn-lt"/>
              </a:rPr>
              <a:t>Software</a:t>
            </a:r>
            <a:endParaRPr lang="es-ES" altLang="en-US" b="1" dirty="0">
              <a:latin typeface="+mn-lt"/>
            </a:endParaRPr>
          </a:p>
          <a:p>
            <a:pPr eaLnBrk="1" hangingPunct="1"/>
            <a:r>
              <a:rPr lang="es-ES" altLang="en-US" b="1" dirty="0" err="1" smtClean="0">
                <a:latin typeface="+mn-lt"/>
              </a:rPr>
              <a:t>EnergyPlus</a:t>
            </a:r>
            <a:r>
              <a:rPr lang="es-ES" altLang="en-US" b="1" dirty="0" smtClean="0">
                <a:latin typeface="+mn-lt"/>
              </a:rPr>
              <a:t> versión 7.1 y versión 8.6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altLang="en-US" dirty="0" smtClean="0">
                <a:latin typeface="+mn-lt"/>
              </a:rPr>
              <a:t>Simulación energética de edificios con sistemas de climatización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altLang="en-US" dirty="0" smtClean="0">
                <a:latin typeface="+mn-lt"/>
              </a:rPr>
              <a:t>Cálculo de cargas térmicas para diseño de instalaciones de climatización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s-ES" altLang="en-US" dirty="0">
              <a:latin typeface="+mn-lt"/>
            </a:endParaRPr>
          </a:p>
          <a:p>
            <a:pPr eaLnBrk="1" hangingPunct="1"/>
            <a:r>
              <a:rPr lang="es-ES" altLang="en-US" b="1" dirty="0" err="1" smtClean="0">
                <a:latin typeface="+mn-lt"/>
              </a:rPr>
              <a:t>xEsoViewer</a:t>
            </a:r>
            <a:endParaRPr lang="es-ES" alt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dirty="0">
                <a:latin typeface="+mn-lt"/>
              </a:rPr>
              <a:t>Visor de resultados de </a:t>
            </a:r>
            <a:r>
              <a:rPr lang="es-ES" altLang="en-US" dirty="0" err="1">
                <a:latin typeface="+mn-lt"/>
              </a:rPr>
              <a:t>EnergyPlus</a:t>
            </a:r>
            <a:r>
              <a:rPr lang="es-ES" altLang="en-US" dirty="0">
                <a:latin typeface="+mn-lt"/>
              </a:rPr>
              <a:t> (archivo .eso)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s-ES" altLang="en-US" b="1" dirty="0">
              <a:latin typeface="+mn-lt"/>
            </a:endParaRPr>
          </a:p>
          <a:p>
            <a:pPr eaLnBrk="1" hangingPunct="1"/>
            <a:r>
              <a:rPr lang="es-ES" altLang="en-US" b="1" dirty="0" smtClean="0">
                <a:latin typeface="+mn-lt"/>
              </a:rPr>
              <a:t>Genera3D_V2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dirty="0">
                <a:latin typeface="+mn-lt"/>
              </a:rPr>
              <a:t>Definición geométrica del edificio en </a:t>
            </a:r>
            <a:r>
              <a:rPr lang="es-ES" altLang="en-US" dirty="0" err="1">
                <a:latin typeface="+mn-lt"/>
              </a:rPr>
              <a:t>EnergyPlus</a:t>
            </a:r>
            <a:r>
              <a:rPr lang="es-ES" altLang="en-US" dirty="0">
                <a:latin typeface="+mn-lt"/>
              </a:rPr>
              <a:t> y HULC desde CAD</a:t>
            </a:r>
          </a:p>
          <a:p>
            <a:endParaRPr lang="es-ES" altLang="en-US" b="1" dirty="0" smtClean="0"/>
          </a:p>
          <a:p>
            <a:r>
              <a:rPr lang="es-ES" altLang="en-US" b="1" dirty="0" err="1">
                <a:latin typeface="+mn-lt"/>
              </a:rPr>
              <a:t>NanoCAD</a:t>
            </a:r>
            <a:r>
              <a:rPr lang="es-ES" altLang="en-US" b="1" dirty="0">
                <a:latin typeface="+mn-lt"/>
              </a:rPr>
              <a:t> / AutoCAD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dirty="0">
                <a:latin typeface="+mn-lt"/>
              </a:rPr>
              <a:t>Software CAD </a:t>
            </a:r>
            <a:r>
              <a:rPr lang="es-ES" altLang="en-US" dirty="0" smtClean="0">
                <a:latin typeface="+mn-lt"/>
              </a:rPr>
              <a:t>para utilizar con Genera3D_V2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altLang="en-US" dirty="0">
              <a:latin typeface="+mn-lt"/>
            </a:endParaRPr>
          </a:p>
          <a:p>
            <a:r>
              <a:rPr lang="es-ES" altLang="en-US" b="1" dirty="0" smtClean="0">
                <a:latin typeface="+mn-lt"/>
              </a:rPr>
              <a:t>Base de Datos </a:t>
            </a:r>
            <a:r>
              <a:rPr lang="es-ES" altLang="en-US" b="1" dirty="0" err="1" smtClean="0">
                <a:latin typeface="+mn-lt"/>
              </a:rPr>
              <a:t>EnergyPlus</a:t>
            </a:r>
            <a:endParaRPr lang="es-ES" alt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dirty="0" smtClean="0">
                <a:latin typeface="+mn-lt"/>
              </a:rPr>
              <a:t>Contiene datos climáticos de capitales de provincia de españolas (añadir a </a:t>
            </a:r>
            <a:r>
              <a:rPr lang="es-ES" altLang="en-US" dirty="0" err="1" smtClean="0">
                <a:latin typeface="+mn-lt"/>
              </a:rPr>
              <a:t>WeatherData</a:t>
            </a:r>
            <a:r>
              <a:rPr lang="es-ES" altLang="en-US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n-US" dirty="0" smtClean="0">
                <a:latin typeface="+mn-lt"/>
              </a:rPr>
              <a:t>Contiene composiciones y horarios de uso definidos (añadir a </a:t>
            </a:r>
            <a:r>
              <a:rPr lang="es-ES" altLang="en-US" dirty="0" err="1" smtClean="0">
                <a:latin typeface="+mn-lt"/>
              </a:rPr>
              <a:t>DataSets</a:t>
            </a:r>
            <a:r>
              <a:rPr lang="es-ES" altLang="en-US" dirty="0" smtClean="0">
                <a:latin typeface="+mn-lt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s-ES" altLang="en-US" b="1" dirty="0">
              <a:latin typeface="+mn-lt"/>
            </a:endParaRPr>
          </a:p>
          <a:p>
            <a:pPr eaLnBrk="1" hangingPunct="1"/>
            <a:r>
              <a:rPr lang="es-ES" altLang="en-US" b="1" dirty="0" err="1" smtClean="0">
                <a:latin typeface="+mn-lt"/>
              </a:rPr>
              <a:t>InkScape</a:t>
            </a:r>
            <a:endParaRPr lang="es-ES" altLang="en-US" b="1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altLang="en-US" dirty="0" smtClean="0">
                <a:latin typeface="+mn-lt"/>
              </a:rPr>
              <a:t>Visualizar archivos </a:t>
            </a:r>
            <a:r>
              <a:rPr lang="es-ES" altLang="en-US" dirty="0" err="1" smtClean="0">
                <a:latin typeface="+mn-lt"/>
              </a:rPr>
              <a:t>svg</a:t>
            </a:r>
            <a:r>
              <a:rPr lang="es-ES" altLang="en-US" dirty="0" smtClean="0">
                <a:latin typeface="+mn-lt"/>
              </a:rPr>
              <a:t> (algunos navegadores permiten visualizar estos archivos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s-ES" altLang="en-US" dirty="0">
              <a:latin typeface="+mn-lt"/>
            </a:endParaRPr>
          </a:p>
          <a:p>
            <a:pPr eaLnBrk="1" hangingPunct="1"/>
            <a:r>
              <a:rPr lang="es-ES" altLang="en-US" b="1" dirty="0" err="1" smtClean="0">
                <a:latin typeface="+mn-lt"/>
              </a:rPr>
              <a:t>gEdit</a:t>
            </a:r>
            <a:endParaRPr lang="es-ES" altLang="en-US" b="1" dirty="0" smtClean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S" altLang="en-US" dirty="0" smtClean="0">
                <a:latin typeface="+mn-lt"/>
              </a:rPr>
              <a:t>Editar ficheros de texto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s-E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5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711145" y="268753"/>
            <a:ext cx="112706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000" b="1" dirty="0" smtClean="0">
                <a:latin typeface="+mn-lt"/>
              </a:rPr>
              <a:t>Legislación sobre instalaciones de climatización en edificios</a:t>
            </a:r>
          </a:p>
          <a:p>
            <a:pPr eaLnBrk="1" hangingPunct="1"/>
            <a:endParaRPr lang="es-ES" altLang="en-US" sz="2000" b="1" dirty="0" smtClean="0">
              <a:latin typeface="+mn-lt"/>
            </a:endParaRPr>
          </a:p>
          <a:p>
            <a:pPr eaLnBrk="1" hangingPunct="1"/>
            <a:r>
              <a:rPr lang="es-ES" altLang="en-US" sz="2000" b="1" dirty="0" smtClean="0">
                <a:latin typeface="+mn-lt"/>
              </a:rPr>
              <a:t>CTE DB-HE 1 Limitación de la demanda energética y de la </a:t>
            </a:r>
            <a:r>
              <a:rPr lang="es-ES" altLang="en-US" sz="2000" b="1" dirty="0" err="1" smtClean="0">
                <a:latin typeface="+mn-lt"/>
              </a:rPr>
              <a:t>transmitancia</a:t>
            </a:r>
            <a:r>
              <a:rPr lang="es-ES" altLang="en-US" sz="2000" b="1" dirty="0" smtClean="0">
                <a:latin typeface="+mn-lt"/>
              </a:rPr>
              <a:t> térmica de cerramientos</a:t>
            </a:r>
          </a:p>
          <a:p>
            <a:pPr eaLnBrk="1" hangingPunct="1"/>
            <a:endParaRPr lang="es-ES" altLang="en-US" sz="2000" b="1" dirty="0">
              <a:latin typeface="+mn-lt"/>
            </a:endParaRPr>
          </a:p>
          <a:p>
            <a:pPr eaLnBrk="1" hangingPunct="1"/>
            <a:r>
              <a:rPr lang="es-ES" altLang="en-US" sz="2000" b="1" dirty="0" smtClean="0">
                <a:latin typeface="+mn-lt"/>
              </a:rPr>
              <a:t>Uso residencial privado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4832953" y="2030309"/>
          <a:ext cx="6598744" cy="1235030"/>
        </p:xfrm>
        <a:graphic>
          <a:graphicData uri="http://schemas.openxmlformats.org/drawingml/2006/table">
            <a:tbl>
              <a:tblPr/>
              <a:tblGrid>
                <a:gridCol w="2219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9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98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8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7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TABLA 2.1 VALORES BASE Y FACTOR CORRECTOR POR SUPERFICIE DE LA DEMANDA ENERGETICA DE CALEFACCION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8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Zona climática de invierno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8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α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Q </a:t>
                      </a:r>
                      <a:r>
                        <a:rPr kumimoji="0" lang="es-E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CLF, base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[</a:t>
                      </a:r>
                      <a:r>
                        <a:rPr kumimoji="0" lang="es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kWh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/m</a:t>
                      </a:r>
                      <a:r>
                        <a:rPr kumimoji="0" lang="es-E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año]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 </a:t>
                      </a:r>
                      <a:r>
                        <a:rPr kumimoji="0" lang="es-E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CLF, </a:t>
                      </a:r>
                      <a:r>
                        <a:rPr kumimoji="0" lang="es-ES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sup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711145" y="2533580"/>
          <a:ext cx="3524824" cy="703170"/>
        </p:xfrm>
        <a:graphic>
          <a:graphicData uri="http://schemas.openxmlformats.org/presentationml/2006/ole">
            <p:oleObj spid="_x0000_s1038" name="Ecuación" r:id="rId3" imgW="1828800" imgH="355600" progId="Equation.3">
              <p:embed/>
            </p:oleObj>
          </a:graphicData>
        </a:graphic>
      </p:graphicFrame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8405595" y="3249781"/>
            <a:ext cx="32008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Operará por defecto con 0,63 </a:t>
            </a:r>
            <a:r>
              <a:rPr lang="es-ES" altLang="es-ES" sz="16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ren</a:t>
            </a:r>
            <a:r>
              <a:rPr lang="es-ES" altLang="es-E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/h</a:t>
            </a:r>
            <a:endParaRPr lang="es-ES" altLang="es-E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688" y="3380121"/>
            <a:ext cx="5926173" cy="335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11145" y="2020877"/>
            <a:ext cx="2777299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altLang="en-US" sz="2000" b="1" dirty="0" smtClean="0"/>
              <a:t>Demanda de calefacción</a:t>
            </a:r>
            <a:endParaRPr lang="es-E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649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711145" y="268753"/>
            <a:ext cx="112706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000" b="1" dirty="0" smtClean="0">
                <a:latin typeface="+mn-lt"/>
              </a:rPr>
              <a:t>Legislación sobre instalaciones de climatización en edificios</a:t>
            </a:r>
          </a:p>
          <a:p>
            <a:pPr eaLnBrk="1" hangingPunct="1"/>
            <a:endParaRPr lang="es-ES" altLang="en-US" sz="2000" b="1" dirty="0" smtClean="0">
              <a:latin typeface="+mn-lt"/>
            </a:endParaRPr>
          </a:p>
          <a:p>
            <a:pPr eaLnBrk="1" hangingPunct="1"/>
            <a:r>
              <a:rPr lang="es-ES" altLang="en-US" sz="2000" b="1" dirty="0" smtClean="0">
                <a:latin typeface="+mn-lt"/>
              </a:rPr>
              <a:t>CTE DB-HE 1 Limitación de la demanda energética y de la </a:t>
            </a:r>
            <a:r>
              <a:rPr lang="es-ES" altLang="en-US" sz="2000" b="1" dirty="0" err="1" smtClean="0">
                <a:latin typeface="+mn-lt"/>
              </a:rPr>
              <a:t>transmitancia</a:t>
            </a:r>
            <a:r>
              <a:rPr lang="es-ES" altLang="en-US" sz="2000" b="1" dirty="0" smtClean="0">
                <a:latin typeface="+mn-lt"/>
              </a:rPr>
              <a:t> térmica de cerramientos</a:t>
            </a:r>
          </a:p>
          <a:p>
            <a:pPr eaLnBrk="1" hangingPunct="1"/>
            <a:endParaRPr lang="es-ES" altLang="en-US" sz="2000" b="1" dirty="0">
              <a:latin typeface="+mn-lt"/>
            </a:endParaRPr>
          </a:p>
          <a:p>
            <a:pPr eaLnBrk="1" hangingPunct="1"/>
            <a:r>
              <a:rPr lang="es-ES" altLang="en-US" sz="2000" b="1" dirty="0" smtClean="0">
                <a:latin typeface="+mn-lt"/>
              </a:rPr>
              <a:t>Uso residencial privado</a:t>
            </a: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8405595" y="3249781"/>
            <a:ext cx="32008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Operará por defecto con 0,63 </a:t>
            </a:r>
            <a:r>
              <a:rPr lang="es-ES" altLang="es-ES" sz="16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ren</a:t>
            </a:r>
            <a:r>
              <a:rPr lang="es-ES" altLang="es-E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/h</a:t>
            </a:r>
            <a:endParaRPr lang="es-ES" altLang="es-E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1145" y="2020877"/>
            <a:ext cx="295593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altLang="en-US" sz="2000" b="1" dirty="0" smtClean="0"/>
              <a:t>Demanda de refrigeración</a:t>
            </a:r>
            <a:endParaRPr lang="es-ES" altLang="en-US" sz="2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752" y="3395679"/>
            <a:ext cx="5782496" cy="327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34814" y="2541895"/>
            <a:ext cx="787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s-ES" altLang="es-ES" i="1" dirty="0">
                <a:solidFill>
                  <a:srgbClr val="000000"/>
                </a:solidFill>
              </a:rPr>
              <a:t>zonas climáticas 1, 2 y 3 	</a:t>
            </a:r>
            <a:r>
              <a:rPr lang="es-ES" altLang="es-ES" i="1" dirty="0" err="1">
                <a:solidFill>
                  <a:srgbClr val="000000"/>
                </a:solidFill>
              </a:rPr>
              <a:t>Q</a:t>
            </a:r>
            <a:r>
              <a:rPr lang="es-ES" altLang="es-ES" sz="1200" i="1" dirty="0" err="1">
                <a:solidFill>
                  <a:srgbClr val="000000"/>
                </a:solidFill>
              </a:rPr>
              <a:t>RFR,lim</a:t>
            </a:r>
            <a:r>
              <a:rPr lang="es-ES" altLang="es-ES" i="1" dirty="0">
                <a:solidFill>
                  <a:srgbClr val="000000"/>
                </a:solidFill>
              </a:rPr>
              <a:t> = 15 </a:t>
            </a:r>
            <a:r>
              <a:rPr lang="es-ES" altLang="es-ES" i="1" dirty="0" err="1">
                <a:solidFill>
                  <a:srgbClr val="000000"/>
                </a:solidFill>
              </a:rPr>
              <a:t>kWh</a:t>
            </a:r>
            <a:r>
              <a:rPr lang="es-ES" altLang="es-ES" i="1" dirty="0">
                <a:solidFill>
                  <a:srgbClr val="000000"/>
                </a:solidFill>
              </a:rPr>
              <a:t>/m</a:t>
            </a:r>
            <a:r>
              <a:rPr lang="es-ES" altLang="es-ES" i="1" baseline="30000" dirty="0">
                <a:solidFill>
                  <a:srgbClr val="000000"/>
                </a:solidFill>
              </a:rPr>
              <a:t>2</a:t>
            </a:r>
            <a:r>
              <a:rPr lang="es-ES" altLang="es-ES" i="1" dirty="0">
                <a:solidFill>
                  <a:srgbClr val="000000"/>
                </a:solidFill>
              </a:rPr>
              <a:t>año (3,8 </a:t>
            </a:r>
            <a:r>
              <a:rPr lang="es-ES" altLang="es-ES" i="1" dirty="0" err="1">
                <a:solidFill>
                  <a:srgbClr val="000000"/>
                </a:solidFill>
              </a:rPr>
              <a:t>kWh</a:t>
            </a:r>
            <a:r>
              <a:rPr lang="es-ES" altLang="es-ES" i="1" dirty="0">
                <a:solidFill>
                  <a:srgbClr val="000000"/>
                </a:solidFill>
              </a:rPr>
              <a:t>/m</a:t>
            </a:r>
            <a:r>
              <a:rPr lang="es-ES" altLang="es-ES" i="1" baseline="30000" dirty="0">
                <a:solidFill>
                  <a:srgbClr val="000000"/>
                </a:solidFill>
              </a:rPr>
              <a:t>2</a:t>
            </a:r>
            <a:r>
              <a:rPr lang="es-ES" altLang="es-ES" i="1" dirty="0">
                <a:solidFill>
                  <a:srgbClr val="000000"/>
                </a:solidFill>
              </a:rPr>
              <a:t>mes)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altLang="es-ES" i="1" dirty="0">
                <a:solidFill>
                  <a:srgbClr val="000000"/>
                </a:solidFill>
              </a:rPr>
              <a:t>zona climática  4 		</a:t>
            </a:r>
            <a:r>
              <a:rPr lang="es-ES" altLang="es-ES" i="1" dirty="0" err="1">
                <a:solidFill>
                  <a:srgbClr val="000000"/>
                </a:solidFill>
              </a:rPr>
              <a:t>Q</a:t>
            </a:r>
            <a:r>
              <a:rPr lang="es-ES" altLang="es-ES" sz="1200" i="1" dirty="0" err="1">
                <a:solidFill>
                  <a:srgbClr val="000000"/>
                </a:solidFill>
              </a:rPr>
              <a:t>RFR,lim</a:t>
            </a:r>
            <a:r>
              <a:rPr lang="es-ES" altLang="es-ES" i="1" dirty="0">
                <a:solidFill>
                  <a:srgbClr val="000000"/>
                </a:solidFill>
              </a:rPr>
              <a:t> = 20 </a:t>
            </a:r>
            <a:r>
              <a:rPr lang="es-ES" altLang="es-ES" i="1" dirty="0" err="1">
                <a:solidFill>
                  <a:srgbClr val="000000"/>
                </a:solidFill>
              </a:rPr>
              <a:t>kWh</a:t>
            </a:r>
            <a:r>
              <a:rPr lang="es-ES" altLang="es-ES" i="1" dirty="0">
                <a:solidFill>
                  <a:srgbClr val="000000"/>
                </a:solidFill>
              </a:rPr>
              <a:t>/m</a:t>
            </a:r>
            <a:r>
              <a:rPr lang="es-ES" altLang="es-ES" i="1" baseline="30000" dirty="0">
                <a:solidFill>
                  <a:srgbClr val="000000"/>
                </a:solidFill>
              </a:rPr>
              <a:t>2</a:t>
            </a:r>
            <a:r>
              <a:rPr lang="es-ES" altLang="es-ES" i="1" dirty="0">
                <a:solidFill>
                  <a:srgbClr val="000000"/>
                </a:solidFill>
              </a:rPr>
              <a:t>año (5 </a:t>
            </a:r>
            <a:r>
              <a:rPr lang="es-ES" altLang="es-ES" i="1" dirty="0" err="1">
                <a:solidFill>
                  <a:srgbClr val="000000"/>
                </a:solidFill>
              </a:rPr>
              <a:t>kWh</a:t>
            </a:r>
            <a:r>
              <a:rPr lang="es-ES" altLang="es-ES" i="1" dirty="0">
                <a:solidFill>
                  <a:srgbClr val="000000"/>
                </a:solidFill>
              </a:rPr>
              <a:t>/m</a:t>
            </a:r>
            <a:r>
              <a:rPr lang="es-ES" altLang="es-ES" i="1" baseline="30000" dirty="0">
                <a:solidFill>
                  <a:srgbClr val="000000"/>
                </a:solidFill>
              </a:rPr>
              <a:t>2</a:t>
            </a:r>
            <a:r>
              <a:rPr lang="es-ES" altLang="es-ES" i="1" dirty="0">
                <a:solidFill>
                  <a:srgbClr val="000000"/>
                </a:solidFill>
              </a:rPr>
              <a:t>mes)</a:t>
            </a:r>
          </a:p>
        </p:txBody>
      </p:sp>
    </p:spTree>
    <p:extLst>
      <p:ext uri="{BB962C8B-B14F-4D97-AF65-F5344CB8AC3E}">
        <p14:creationId xmlns:p14="http://schemas.microsoft.com/office/powerpoint/2010/main" xmlns="" val="42089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073" y="240049"/>
            <a:ext cx="11465198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Ejercicio de la vivienda</a:t>
            </a:r>
          </a:p>
          <a:p>
            <a:pPr marL="0" indent="0">
              <a:buNone/>
            </a:pPr>
            <a:r>
              <a:rPr lang="es-ES" sz="2000" dirty="0" smtClean="0"/>
              <a:t>-Definir las composiciones con una U de referencia para la zona climática.</a:t>
            </a:r>
          </a:p>
          <a:p>
            <a:pPr marL="0" indent="0">
              <a:buNone/>
            </a:pPr>
            <a:r>
              <a:rPr lang="es-ES" sz="2000" dirty="0" smtClean="0"/>
              <a:t>-Definir las cargas internas y sus distribuciones.</a:t>
            </a:r>
          </a:p>
          <a:p>
            <a:pPr marL="0" indent="0">
              <a:buNone/>
            </a:pPr>
            <a:r>
              <a:rPr lang="es-ES" sz="2000" dirty="0" smtClean="0"/>
              <a:t>-Definir los termostatos.</a:t>
            </a:r>
          </a:p>
          <a:p>
            <a:pPr marL="0" indent="0">
              <a:buNone/>
            </a:pPr>
            <a:r>
              <a:rPr lang="es-ES" sz="2000" dirty="0" smtClean="0"/>
              <a:t>-Definir la ventilación y las infiltraciones.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-Verificar el cumplimiento del CTE-HE1</a:t>
            </a:r>
          </a:p>
          <a:p>
            <a:pPr marL="0" indent="0">
              <a:buNone/>
            </a:pPr>
            <a:r>
              <a:rPr lang="es-ES" sz="2000" dirty="0" smtClean="0"/>
              <a:t>-Interpretar el informe </a:t>
            </a:r>
            <a:r>
              <a:rPr lang="es-ES" sz="2000" dirty="0" err="1" smtClean="0"/>
              <a:t>html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-Obtener el valor de la U de los cerramientos</a:t>
            </a:r>
          </a:p>
          <a:p>
            <a:pPr marL="0" indent="0">
              <a:buNone/>
            </a:pPr>
            <a:r>
              <a:rPr lang="es-ES" sz="2000" dirty="0" smtClean="0"/>
              <a:t>-Obtener las variables: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-Número de personas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-Ventilación del edificio (renovaciones/hora)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-Fracción soleada de la ventana</a:t>
            </a:r>
          </a:p>
          <a:p>
            <a:pPr marL="0" indent="0">
              <a:buNone/>
            </a:pPr>
            <a:r>
              <a:rPr lang="es-ES" sz="2000" dirty="0" smtClean="0"/>
              <a:t>-Obtener las cargas térmicas del edificio para la zona climática correspondiente considerando un percentil del 1% en refrigeración y un 99% en calefacción.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847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073" y="240049"/>
            <a:ext cx="11465198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Ejercicio de la vivienda. Implementar las siguientes medidas de mejora energética del edificio:</a:t>
            </a:r>
          </a:p>
          <a:p>
            <a:pPr marL="0" indent="0">
              <a:buNone/>
            </a:pPr>
            <a:r>
              <a:rPr lang="es-ES" sz="2000" dirty="0" smtClean="0"/>
              <a:t>-Añadir más aislante en los muros exteriores.</a:t>
            </a:r>
          </a:p>
          <a:p>
            <a:pPr marL="0" indent="0">
              <a:buNone/>
            </a:pPr>
            <a:r>
              <a:rPr lang="es-ES" sz="2000" dirty="0" smtClean="0"/>
              <a:t>-Modificar los huecos (factor solar).</a:t>
            </a:r>
          </a:p>
          <a:p>
            <a:pPr marL="0" indent="0">
              <a:buNone/>
            </a:pPr>
            <a:r>
              <a:rPr lang="es-ES" sz="2000" dirty="0" smtClean="0"/>
              <a:t>-Añadir elementos de protección a las ventanas.</a:t>
            </a:r>
          </a:p>
          <a:p>
            <a:pPr marL="0" indent="0">
              <a:buNone/>
            </a:pPr>
            <a:r>
              <a:rPr lang="es-ES" sz="2000" dirty="0" smtClean="0"/>
              <a:t>-Calcular el caudal de aire según el CTE-HS3 y modificar la ventilación (dejar las infiltraciones).</a:t>
            </a:r>
          </a:p>
          <a:p>
            <a:pPr marL="0" indent="0">
              <a:buNone/>
            </a:pPr>
            <a:r>
              <a:rPr lang="es-ES" sz="2000" dirty="0" smtClean="0"/>
              <a:t>-Modificar el termostato (un grado más en refrigeración y uno menos en calefacción).</a:t>
            </a:r>
          </a:p>
          <a:p>
            <a:pPr marL="0" indent="0">
              <a:buNone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85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073" y="240049"/>
            <a:ext cx="8158018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Otros parámetros de definición</a:t>
            </a:r>
          </a:p>
          <a:p>
            <a:pPr marL="0" indent="0">
              <a:buNone/>
            </a:pPr>
            <a:r>
              <a:rPr lang="es-ES" sz="2000" dirty="0" smtClean="0"/>
              <a:t>Parámetros de simulación</a:t>
            </a:r>
          </a:p>
          <a:p>
            <a:pPr marL="0" indent="0">
              <a:buNone/>
            </a:pPr>
            <a:r>
              <a:rPr lang="es-ES" sz="2000" dirty="0" smtClean="0"/>
              <a:t>Tiempo de paso de la simulación (pasos por hora)</a:t>
            </a:r>
          </a:p>
          <a:p>
            <a:pPr marL="0" indent="0">
              <a:buNone/>
            </a:pPr>
            <a:r>
              <a:rPr lang="es-ES" sz="2000" dirty="0" smtClean="0"/>
              <a:t>Reorientar el edificio</a:t>
            </a:r>
          </a:p>
          <a:p>
            <a:pPr marL="0" indent="0">
              <a:buNone/>
            </a:pPr>
            <a:r>
              <a:rPr lang="es-ES" sz="2000" dirty="0" smtClean="0"/>
              <a:t>Días de cálculo de sombras</a:t>
            </a:r>
          </a:p>
          <a:p>
            <a:pPr marL="0" indent="0">
              <a:buNone/>
            </a:pPr>
            <a:r>
              <a:rPr lang="es-ES" sz="2000" dirty="0" smtClean="0"/>
              <a:t>Tipo cálculo de sombras</a:t>
            </a:r>
          </a:p>
          <a:p>
            <a:pPr marL="0" indent="0">
              <a:buNone/>
            </a:pPr>
            <a:r>
              <a:rPr lang="es-ES" sz="2000" dirty="0" smtClean="0"/>
              <a:t>Sombras de edificio y del lugar (ver en </a:t>
            </a:r>
            <a:r>
              <a:rPr lang="es-ES" sz="2000" dirty="0" err="1" smtClean="0"/>
              <a:t>dxf</a:t>
            </a:r>
            <a:r>
              <a:rPr lang="es-ES" sz="2000" dirty="0" smtClean="0"/>
              <a:t> de resultados)</a:t>
            </a:r>
          </a:p>
          <a:p>
            <a:pPr marL="0" indent="0">
              <a:buNone/>
            </a:pPr>
            <a:r>
              <a:rPr lang="es-ES" sz="2000" dirty="0" smtClean="0"/>
              <a:t>Elementos protección ventanas  (ver en </a:t>
            </a:r>
            <a:r>
              <a:rPr lang="es-ES" sz="2000" dirty="0" err="1" smtClean="0"/>
              <a:t>dxf</a:t>
            </a:r>
            <a:r>
              <a:rPr lang="es-ES" sz="2000" dirty="0" smtClean="0"/>
              <a:t> de resultados)</a:t>
            </a:r>
          </a:p>
          <a:p>
            <a:pPr marL="0" indent="0">
              <a:buNone/>
            </a:pPr>
            <a:r>
              <a:rPr lang="es-ES" sz="2000" dirty="0" smtClean="0"/>
              <a:t>Lamas y elementos adicionales en ventanas</a:t>
            </a:r>
          </a:p>
          <a:p>
            <a:r>
              <a:rPr lang="es-ES" sz="2000" dirty="0" err="1" smtClean="0"/>
              <a:t>Fins</a:t>
            </a:r>
            <a:r>
              <a:rPr lang="es-ES" sz="2000" dirty="0"/>
              <a:t>, </a:t>
            </a:r>
            <a:r>
              <a:rPr lang="es-ES" sz="2000" dirty="0" err="1"/>
              <a:t>overhang</a:t>
            </a:r>
            <a:r>
              <a:rPr lang="es-ES" sz="2000" dirty="0"/>
              <a:t>, retranqueo, cortinas, </a:t>
            </a:r>
            <a:r>
              <a:rPr lang="es-ES" sz="2000" dirty="0" smtClean="0"/>
              <a:t>persianas</a:t>
            </a:r>
          </a:p>
          <a:p>
            <a:pPr marL="0" indent="0">
              <a:buNone/>
            </a:pPr>
            <a:r>
              <a:rPr lang="pt-BR" sz="2000" dirty="0" err="1"/>
              <a:t>Internal</a:t>
            </a:r>
            <a:r>
              <a:rPr lang="pt-BR" sz="2000" dirty="0"/>
              <a:t> </a:t>
            </a:r>
            <a:r>
              <a:rPr lang="pt-BR" sz="2000" dirty="0" smtClean="0"/>
              <a:t>Mass (simula </a:t>
            </a:r>
            <a:r>
              <a:rPr lang="pt-BR" sz="2000" dirty="0" err="1" smtClean="0"/>
              <a:t>la</a:t>
            </a:r>
            <a:r>
              <a:rPr lang="pt-BR" sz="2000" dirty="0" smtClean="0"/>
              <a:t> inercia de particiones interiores)</a:t>
            </a: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Fachada </a:t>
            </a:r>
            <a:r>
              <a:rPr lang="es-ES" sz="2000" dirty="0"/>
              <a:t>ventilada</a:t>
            </a:r>
          </a:p>
          <a:p>
            <a:pPr marL="0" indent="0">
              <a:buNone/>
            </a:pPr>
            <a:r>
              <a:rPr lang="es-ES" sz="2000" dirty="0" smtClean="0"/>
              <a:t>Selección de variables de salida (archivo </a:t>
            </a:r>
            <a:r>
              <a:rPr lang="es-ES" sz="2000" dirty="0" err="1" smtClean="0"/>
              <a:t>rdd</a:t>
            </a:r>
            <a:r>
              <a:rPr lang="es-ES" sz="2000" dirty="0" smtClean="0"/>
              <a:t>)</a:t>
            </a:r>
          </a:p>
          <a:p>
            <a:pPr marL="0" indent="0">
              <a:buNone/>
            </a:pPr>
            <a:r>
              <a:rPr lang="es-ES" sz="2000" dirty="0" err="1" smtClean="0"/>
              <a:t>xEsoView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Salida de resultados de la aplicación. Archivos con formatos y significado.</a:t>
            </a:r>
          </a:p>
          <a:p>
            <a:pPr marL="0" indent="0">
              <a:buNone/>
            </a:pPr>
            <a:r>
              <a:rPr lang="es-ES" sz="2000" dirty="0" smtClean="0"/>
              <a:t>Trabajar resultados en </a:t>
            </a:r>
            <a:r>
              <a:rPr lang="es-ES" sz="2000" dirty="0" err="1" smtClean="0"/>
              <a:t>excel</a:t>
            </a: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6954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8158018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Salida de resultados</a:t>
            </a:r>
            <a:endParaRPr lang="es-ES" sz="2000" b="1" dirty="0"/>
          </a:p>
          <a:p>
            <a:pPr marL="0" indent="0">
              <a:buNone/>
            </a:pPr>
            <a:r>
              <a:rPr lang="es-ES" sz="2000" dirty="0" err="1" smtClean="0"/>
              <a:t>xEsoView</a:t>
            </a: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variables </a:t>
            </a:r>
            <a:r>
              <a:rPr lang="es-ES" sz="2000" dirty="0"/>
              <a:t>de salida</a:t>
            </a:r>
          </a:p>
          <a:p>
            <a:pPr marL="0" indent="0">
              <a:buNone/>
            </a:pPr>
            <a:r>
              <a:rPr lang="es-ES" sz="2000" dirty="0" err="1" smtClean="0"/>
              <a:t>dxf</a:t>
            </a:r>
            <a:r>
              <a:rPr lang="es-ES" sz="2000" dirty="0" smtClean="0"/>
              <a:t> </a:t>
            </a:r>
            <a:r>
              <a:rPr lang="es-ES" sz="2000" dirty="0"/>
              <a:t>de salida</a:t>
            </a:r>
          </a:p>
          <a:p>
            <a:pPr marL="0" indent="0">
              <a:buNone/>
            </a:pPr>
            <a:r>
              <a:rPr lang="es-ES" sz="2000" dirty="0" smtClean="0"/>
              <a:t>informe </a:t>
            </a:r>
            <a:r>
              <a:rPr lang="es-ES" sz="2000" dirty="0" err="1"/>
              <a:t>html</a:t>
            </a: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Archivos </a:t>
            </a:r>
            <a:r>
              <a:rPr lang="es-ES" sz="2000" dirty="0"/>
              <a:t>salida resultados</a:t>
            </a:r>
          </a:p>
          <a:p>
            <a:r>
              <a:rPr lang="es-ES" sz="2000" dirty="0"/>
              <a:t>	</a:t>
            </a:r>
            <a:r>
              <a:rPr lang="es-ES" sz="1600" dirty="0" err="1"/>
              <a:t>dxf</a:t>
            </a:r>
            <a:r>
              <a:rPr lang="es-ES" sz="1600" dirty="0"/>
              <a:t> (</a:t>
            </a:r>
            <a:r>
              <a:rPr lang="es-ES" sz="1600" dirty="0" err="1"/>
              <a:t>cad</a:t>
            </a:r>
            <a:r>
              <a:rPr lang="es-ES" sz="1600" dirty="0"/>
              <a:t>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eio</a:t>
            </a:r>
            <a:r>
              <a:rPr lang="es-ES" sz="1600" dirty="0"/>
              <a:t> (informe sin formato "bonito")</a:t>
            </a:r>
          </a:p>
          <a:p>
            <a:r>
              <a:rPr lang="es-ES" sz="1600" dirty="0"/>
              <a:t>	eso (resultados)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svg</a:t>
            </a:r>
            <a:r>
              <a:rPr lang="es-ES" sz="1600" dirty="0"/>
              <a:t> (</a:t>
            </a:r>
            <a:r>
              <a:rPr lang="es-ES" sz="1600" dirty="0" err="1"/>
              <a:t>inkscape</a:t>
            </a:r>
            <a:r>
              <a:rPr lang="es-ES" sz="1600" dirty="0"/>
              <a:t> o </a:t>
            </a:r>
            <a:r>
              <a:rPr lang="es-ES" sz="1600" dirty="0" err="1"/>
              <a:t>chrome</a:t>
            </a:r>
            <a:r>
              <a:rPr lang="es-ES" sz="1600" dirty="0"/>
              <a:t>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csv</a:t>
            </a:r>
            <a:r>
              <a:rPr lang="es-ES" sz="1600" dirty="0"/>
              <a:t> (</a:t>
            </a:r>
            <a:r>
              <a:rPr lang="es-ES" sz="1600" dirty="0" err="1"/>
              <a:t>excel</a:t>
            </a:r>
            <a:r>
              <a:rPr lang="es-ES" sz="1600" dirty="0"/>
              <a:t>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err</a:t>
            </a:r>
            <a:r>
              <a:rPr lang="es-ES" sz="1600" dirty="0"/>
              <a:t> (errores)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rdd</a:t>
            </a:r>
            <a:r>
              <a:rPr lang="es-ES" sz="1600" dirty="0"/>
              <a:t> (posibles </a:t>
            </a:r>
            <a:r>
              <a:rPr lang="es-ES" sz="1600" dirty="0" err="1"/>
              <a:t>vbles</a:t>
            </a:r>
            <a:r>
              <a:rPr lang="es-ES" sz="1600" dirty="0"/>
              <a:t> a mostrar)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expidf</a:t>
            </a:r>
            <a:r>
              <a:rPr lang="es-ES" sz="1600" dirty="0"/>
              <a:t> (archivo que realmente ejecuta el programa)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audit</a:t>
            </a:r>
            <a:r>
              <a:rPr lang="es-ES" sz="1600" dirty="0"/>
              <a:t> (resumen de lo que ha entendido el programa)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shd</a:t>
            </a:r>
            <a:r>
              <a:rPr lang="es-ES" sz="1600" dirty="0"/>
              <a:t> (análisis de sombras)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28103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Editor de propiedades</a:t>
            </a:r>
          </a:p>
          <a:p>
            <a:pPr marL="0" indent="0">
              <a:buNone/>
            </a:pPr>
            <a:r>
              <a:rPr lang="es-ES" sz="2000" b="1" dirty="0"/>
              <a:t>d</a:t>
            </a:r>
            <a:r>
              <a:rPr lang="es-ES" sz="2000" b="1" dirty="0" smtClean="0"/>
              <a:t>e GENERA_3D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28099"/>
          <a:stretch/>
        </p:blipFill>
        <p:spPr>
          <a:xfrm>
            <a:off x="316554" y="1137327"/>
            <a:ext cx="11540420" cy="46651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5577" y="2131547"/>
            <a:ext cx="2246024" cy="284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95577" y="2427111"/>
            <a:ext cx="2246024" cy="3375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641601" y="2438400"/>
            <a:ext cx="8850488" cy="3375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641601" y="2131547"/>
            <a:ext cx="8850488" cy="284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109698" y="107590"/>
            <a:ext cx="874727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Partes del editor de </a:t>
            </a:r>
            <a:r>
              <a:rPr lang="ca-ES" altLang="es-ES" sz="2000" dirty="0" err="1" smtClean="0"/>
              <a:t>propiedades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2101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28099"/>
          <a:stretch/>
        </p:blipFill>
        <p:spPr>
          <a:xfrm>
            <a:off x="316554" y="1137327"/>
            <a:ext cx="11540420" cy="46651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5577" y="2131547"/>
            <a:ext cx="2246024" cy="284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043856" y="122032"/>
            <a:ext cx="87472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err="1" smtClean="0"/>
              <a:t>Selección</a:t>
            </a:r>
            <a:r>
              <a:rPr lang="ca-ES" altLang="es-ES" sz="2000" dirty="0" smtClean="0"/>
              <a:t> del modo de </a:t>
            </a:r>
            <a:r>
              <a:rPr lang="ca-ES" altLang="es-ES" sz="2000" dirty="0" err="1" smtClean="0"/>
              <a:t>visión</a:t>
            </a:r>
            <a:r>
              <a:rPr lang="ca-ES" altLang="es-ES" sz="2000" dirty="0" smtClean="0"/>
              <a:t>. </a:t>
            </a:r>
            <a:r>
              <a:rPr lang="ca-ES" altLang="es-ES" sz="2000" dirty="0" err="1" smtClean="0"/>
              <a:t>Muestra</a:t>
            </a:r>
            <a:r>
              <a:rPr lang="ca-ES" altLang="es-ES" sz="2000" dirty="0" smtClean="0"/>
              <a:t> en el editor las variables que se </a:t>
            </a:r>
            <a:r>
              <a:rPr lang="ca-ES" altLang="es-ES" sz="2000" dirty="0" err="1" smtClean="0"/>
              <a:t>pueden</a:t>
            </a:r>
            <a:r>
              <a:rPr lang="ca-ES" altLang="es-ES" sz="2000" dirty="0" smtClean="0"/>
              <a:t> modificar en cada </a:t>
            </a:r>
            <a:r>
              <a:rPr lang="ca-ES" altLang="es-ES" sz="2000" dirty="0" err="1" smtClean="0"/>
              <a:t>elemento</a:t>
            </a:r>
            <a:r>
              <a:rPr lang="ca-ES" altLang="es-ES" sz="2000" dirty="0" smtClean="0"/>
              <a:t> para la </a:t>
            </a:r>
            <a:r>
              <a:rPr lang="ca-ES" altLang="es-ES" sz="2000" dirty="0" err="1" smtClean="0"/>
              <a:t>aplicación</a:t>
            </a:r>
            <a:r>
              <a:rPr lang="ca-ES" altLang="es-ES" sz="2000" dirty="0" smtClean="0"/>
              <a:t> seleccionada (</a:t>
            </a:r>
            <a:r>
              <a:rPr lang="ca-ES" altLang="es-ES" sz="2000" dirty="0" err="1" smtClean="0"/>
              <a:t>EnergyPlus</a:t>
            </a:r>
            <a:r>
              <a:rPr lang="ca-ES" altLang="es-ES" sz="2000" dirty="0" smtClean="0"/>
              <a:t> o HULC)</a:t>
            </a:r>
            <a:endParaRPr lang="es-E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79582" y="101505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Editor de propiedades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de GENERA_3D</a:t>
            </a: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983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28099"/>
          <a:stretch/>
        </p:blipFill>
        <p:spPr>
          <a:xfrm>
            <a:off x="316554" y="1137327"/>
            <a:ext cx="11540420" cy="46651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5577" y="2427111"/>
            <a:ext cx="2246024" cy="3375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109698" y="146779"/>
            <a:ext cx="874727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Árbol de </a:t>
            </a:r>
            <a:r>
              <a:rPr lang="ca-ES" altLang="es-ES" sz="2000" dirty="0" err="1" smtClean="0"/>
              <a:t>elementos</a:t>
            </a:r>
            <a:r>
              <a:rPr lang="ca-ES" altLang="es-ES" sz="2000" dirty="0" smtClean="0"/>
              <a:t> del </a:t>
            </a:r>
            <a:r>
              <a:rPr lang="ca-ES" altLang="es-ES" sz="2000" dirty="0" err="1" smtClean="0"/>
              <a:t>edificio</a:t>
            </a:r>
            <a:endParaRPr lang="es-E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31982" y="253905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Editor de propiedades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de GENERA_3D</a:t>
            </a: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155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28099"/>
          <a:stretch/>
        </p:blipFill>
        <p:spPr>
          <a:xfrm>
            <a:off x="316554" y="1137327"/>
            <a:ext cx="11540420" cy="466516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641601" y="2438400"/>
            <a:ext cx="8850488" cy="3375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109698" y="107590"/>
            <a:ext cx="87472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Tabla de </a:t>
            </a:r>
            <a:r>
              <a:rPr lang="ca-ES" altLang="es-ES" sz="2000" dirty="0" err="1" smtClean="0"/>
              <a:t>propiedades</a:t>
            </a:r>
            <a:r>
              <a:rPr lang="ca-ES" altLang="es-ES" sz="2000" dirty="0" smtClean="0"/>
              <a:t> del </a:t>
            </a:r>
            <a:r>
              <a:rPr lang="ca-ES" altLang="es-ES" sz="2000" dirty="0" err="1" smtClean="0"/>
              <a:t>elemento</a:t>
            </a:r>
            <a:r>
              <a:rPr lang="ca-ES" altLang="es-ES" sz="2000" dirty="0" smtClean="0"/>
              <a:t>. Sobre fondo </a:t>
            </a:r>
            <a:r>
              <a:rPr lang="ca-ES" altLang="es-ES" sz="2000" dirty="0" err="1" smtClean="0"/>
              <a:t>blanco</a:t>
            </a:r>
            <a:r>
              <a:rPr lang="ca-ES" altLang="es-ES" sz="2000" dirty="0" smtClean="0"/>
              <a:t> las que se </a:t>
            </a:r>
            <a:r>
              <a:rPr lang="ca-ES" altLang="es-ES" sz="2000" dirty="0" err="1" smtClean="0"/>
              <a:t>pueden</a:t>
            </a:r>
            <a:r>
              <a:rPr lang="ca-ES" altLang="es-ES" sz="2000" dirty="0" smtClean="0"/>
              <a:t> modificar y sobre fondo gris las </a:t>
            </a:r>
            <a:r>
              <a:rPr lang="ca-ES" altLang="es-ES" sz="2000" dirty="0" err="1" smtClean="0"/>
              <a:t>fijas</a:t>
            </a:r>
            <a:r>
              <a:rPr lang="ca-ES" altLang="es-ES" sz="2000" dirty="0" smtClean="0"/>
              <a:t>.</a:t>
            </a:r>
            <a:endParaRPr lang="es-ES" sz="2000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Editor de propiedades</a:t>
            </a:r>
          </a:p>
          <a:p>
            <a:pPr marL="0" indent="0">
              <a:buNone/>
            </a:pPr>
            <a:r>
              <a:rPr lang="es-ES" sz="2000" b="1" dirty="0"/>
              <a:t>d</a:t>
            </a:r>
            <a:r>
              <a:rPr lang="es-ES" sz="2000" b="1" dirty="0" smtClean="0"/>
              <a:t>e GENERA_3D</a:t>
            </a:r>
          </a:p>
        </p:txBody>
      </p:sp>
    </p:spTree>
    <p:extLst>
      <p:ext uri="{BB962C8B-B14F-4D97-AF65-F5344CB8AC3E}">
        <p14:creationId xmlns:p14="http://schemas.microsoft.com/office/powerpoint/2010/main" xmlns="" val="26756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742676" y="289776"/>
            <a:ext cx="11270648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b="1" dirty="0" smtClean="0">
                <a:latin typeface="+mn-lt"/>
              </a:rPr>
              <a:t>Capacidades del programa </a:t>
            </a:r>
            <a:r>
              <a:rPr lang="es-ES" altLang="en-US" b="1" dirty="0" err="1" smtClean="0">
                <a:latin typeface="+mn-lt"/>
              </a:rPr>
              <a:t>EnergyPlus</a:t>
            </a:r>
            <a:endParaRPr lang="es-ES" altLang="en-US" b="1" dirty="0" smtClean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+mn-lt"/>
              </a:rPr>
              <a:t>Cálculo </a:t>
            </a:r>
            <a:r>
              <a:rPr lang="es-ES" dirty="0">
                <a:latin typeface="+mn-lt"/>
              </a:rPr>
              <a:t>de cargas </a:t>
            </a:r>
            <a:r>
              <a:rPr lang="es-ES" dirty="0" smtClean="0">
                <a:latin typeface="+mn-lt"/>
              </a:rPr>
              <a:t>térmicas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+mn-lt"/>
              </a:rPr>
              <a:t>Cálculo </a:t>
            </a:r>
            <a:r>
              <a:rPr lang="es-ES" dirty="0">
                <a:latin typeface="+mn-lt"/>
              </a:rPr>
              <a:t>de demanda </a:t>
            </a:r>
            <a:r>
              <a:rPr lang="es-ES" dirty="0" smtClean="0">
                <a:latin typeface="+mn-lt"/>
              </a:rPr>
              <a:t>energética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Definición de sistemas utilizando plantillas y de forma </a:t>
            </a:r>
            <a:r>
              <a:rPr lang="es-ES" dirty="0" smtClean="0">
                <a:latin typeface="+mn-lt"/>
              </a:rPr>
              <a:t>manual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Cálculo de consumo energético y de dimensionado de los equipos (</a:t>
            </a:r>
            <a:r>
              <a:rPr lang="es-ES" dirty="0" err="1">
                <a:latin typeface="+mn-lt"/>
              </a:rPr>
              <a:t>autosize</a:t>
            </a:r>
            <a:r>
              <a:rPr lang="es-ES" dirty="0" smtClean="0">
                <a:latin typeface="+mn-lt"/>
              </a:rPr>
              <a:t>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Motor de cálculo en </a:t>
            </a:r>
            <a:r>
              <a:rPr lang="es-ES" dirty="0" err="1">
                <a:latin typeface="+mn-lt"/>
              </a:rPr>
              <a:t>DesignBuilder</a:t>
            </a:r>
            <a:r>
              <a:rPr lang="es-ES" dirty="0">
                <a:latin typeface="+mn-lt"/>
              </a:rPr>
              <a:t>, ECOTEC, Autodesk </a:t>
            </a:r>
            <a:r>
              <a:rPr lang="es-ES" dirty="0" err="1">
                <a:latin typeface="+mn-lt"/>
              </a:rPr>
              <a:t>Revit</a:t>
            </a:r>
            <a:r>
              <a:rPr lang="es-ES" dirty="0">
                <a:latin typeface="+mn-lt"/>
              </a:rPr>
              <a:t>, </a:t>
            </a:r>
            <a:r>
              <a:rPr lang="es-ES" dirty="0" err="1">
                <a:latin typeface="+mn-lt"/>
              </a:rPr>
              <a:t>Cype</a:t>
            </a:r>
            <a:r>
              <a:rPr lang="es-ES" dirty="0" smtClean="0">
                <a:latin typeface="+mn-lt"/>
              </a:rPr>
              <a:t>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r>
              <a:rPr lang="es-ES" b="1" dirty="0">
                <a:latin typeface="+mn-lt"/>
              </a:rPr>
              <a:t>Características del </a:t>
            </a:r>
            <a:r>
              <a:rPr lang="es-ES" b="1" dirty="0" smtClean="0">
                <a:latin typeface="+mn-lt"/>
              </a:rPr>
              <a:t>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+mn-lt"/>
              </a:rPr>
              <a:t>Todos </a:t>
            </a:r>
            <a:r>
              <a:rPr lang="es-ES" dirty="0">
                <a:latin typeface="+mn-lt"/>
              </a:rPr>
              <a:t>los archivos de entrada y salida son archivos de texto</a:t>
            </a:r>
          </a:p>
          <a:p>
            <a:endParaRPr lang="es-ES" dirty="0">
              <a:latin typeface="+mn-lt"/>
            </a:endParaRPr>
          </a:p>
          <a:p>
            <a:r>
              <a:rPr lang="es-ES" b="1" dirty="0" smtClean="0">
                <a:latin typeface="+mn-lt"/>
              </a:rPr>
              <a:t>Directorios más importantes </a:t>
            </a:r>
            <a:r>
              <a:rPr lang="es-ES" b="1" dirty="0">
                <a:latin typeface="+mn-lt"/>
              </a:rPr>
              <a:t>del </a:t>
            </a:r>
            <a:r>
              <a:rPr lang="es-ES" b="1" dirty="0" smtClean="0">
                <a:latin typeface="+mn-lt"/>
              </a:rPr>
              <a:t>programa </a:t>
            </a:r>
            <a:r>
              <a:rPr lang="es-ES" b="1" dirty="0" err="1" smtClean="0">
                <a:latin typeface="+mn-lt"/>
              </a:rPr>
              <a:t>EnergyPlus</a:t>
            </a:r>
            <a:endParaRPr lang="es-ES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err="1" smtClean="0">
                <a:latin typeface="+mn-lt"/>
              </a:rPr>
              <a:t>Documentation</a:t>
            </a:r>
            <a:endParaRPr lang="es-ES" i="1" dirty="0" smtClean="0">
              <a:latin typeface="+mn-lt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b="1" i="1" dirty="0" err="1" smtClean="0">
                <a:latin typeface="+mn-lt"/>
              </a:rPr>
              <a:t>InputOutput</a:t>
            </a:r>
            <a:r>
              <a:rPr lang="es-ES" b="1" i="1" dirty="0" smtClean="0">
                <a:latin typeface="+mn-lt"/>
              </a:rPr>
              <a:t> </a:t>
            </a:r>
            <a:r>
              <a:rPr lang="es-ES" b="1" i="1" dirty="0">
                <a:latin typeface="+mn-lt"/>
              </a:rPr>
              <a:t>Reference</a:t>
            </a:r>
            <a:r>
              <a:rPr lang="es-ES" dirty="0">
                <a:latin typeface="+mn-lt"/>
              </a:rPr>
              <a:t>: Ayuda de todas las variables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b="1" i="1" dirty="0" err="1" smtClean="0">
                <a:latin typeface="+mn-lt"/>
              </a:rPr>
              <a:t>Engineering</a:t>
            </a:r>
            <a:r>
              <a:rPr lang="es-ES" b="1" i="1" dirty="0" smtClean="0">
                <a:latin typeface="+mn-lt"/>
              </a:rPr>
              <a:t> </a:t>
            </a:r>
            <a:r>
              <a:rPr lang="es-ES" b="1" i="1" dirty="0">
                <a:latin typeface="+mn-lt"/>
              </a:rPr>
              <a:t>Reference</a:t>
            </a:r>
            <a:r>
              <a:rPr lang="es-ES" dirty="0">
                <a:latin typeface="+mn-lt"/>
              </a:rPr>
              <a:t>: Describe la metodología de cálculo empleada </a:t>
            </a:r>
          </a:p>
          <a:p>
            <a:endParaRPr lang="es-E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err="1" smtClean="0">
                <a:latin typeface="+mn-lt"/>
              </a:rPr>
              <a:t>DataSets</a:t>
            </a:r>
            <a:r>
              <a:rPr lang="es-ES" dirty="0" smtClean="0">
                <a:latin typeface="+mn-lt"/>
              </a:rPr>
              <a:t> </a:t>
            </a:r>
            <a:r>
              <a:rPr lang="es-ES" dirty="0">
                <a:latin typeface="+mn-lt"/>
              </a:rPr>
              <a:t>como base de </a:t>
            </a:r>
            <a:r>
              <a:rPr lang="es-ES" dirty="0" smtClean="0">
                <a:latin typeface="+mn-lt"/>
              </a:rPr>
              <a:t>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err="1" smtClean="0">
                <a:latin typeface="+mn-lt"/>
              </a:rPr>
              <a:t>Weather</a:t>
            </a:r>
            <a:r>
              <a:rPr lang="pt-BR" i="1" dirty="0" err="1">
                <a:latin typeface="+mn-lt"/>
              </a:rPr>
              <a:t>D</a:t>
            </a:r>
            <a:r>
              <a:rPr lang="pt-BR" i="1" dirty="0" err="1" smtClean="0">
                <a:latin typeface="+mn-lt"/>
              </a:rPr>
              <a:t>ata</a:t>
            </a:r>
            <a:r>
              <a:rPr lang="pt-BR" dirty="0" smtClean="0">
                <a:latin typeface="+mn-lt"/>
              </a:rPr>
              <a:t> </a:t>
            </a:r>
            <a:r>
              <a:rPr lang="pt-BR" dirty="0">
                <a:latin typeface="+mn-lt"/>
              </a:rPr>
              <a:t>(.</a:t>
            </a:r>
            <a:r>
              <a:rPr lang="pt-BR" dirty="0" err="1">
                <a:latin typeface="+mn-lt"/>
              </a:rPr>
              <a:t>epw</a:t>
            </a:r>
            <a:r>
              <a:rPr lang="pt-BR" dirty="0">
                <a:latin typeface="+mn-lt"/>
              </a:rPr>
              <a:t>)</a:t>
            </a:r>
            <a:endParaRPr lang="es-ES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s-E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6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28099"/>
          <a:stretch/>
        </p:blipFill>
        <p:spPr>
          <a:xfrm>
            <a:off x="316554" y="1137327"/>
            <a:ext cx="11540420" cy="466516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641601" y="2131547"/>
            <a:ext cx="8850488" cy="284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109698" y="107590"/>
            <a:ext cx="874727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sz="2000" dirty="0" smtClean="0"/>
              <a:t>Barra de </a:t>
            </a:r>
            <a:r>
              <a:rPr lang="ca-ES" sz="2000" dirty="0" err="1" smtClean="0"/>
              <a:t>utilidades</a:t>
            </a:r>
            <a:r>
              <a:rPr lang="ca-ES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 err="1" smtClean="0"/>
              <a:t>Visualizar</a:t>
            </a:r>
            <a:r>
              <a:rPr lang="ca-ES" sz="2000" dirty="0" smtClean="0"/>
              <a:t> el árbol por tipologia de </a:t>
            </a:r>
            <a:r>
              <a:rPr lang="ca-ES" sz="2000" dirty="0" err="1" smtClean="0"/>
              <a:t>elementos</a:t>
            </a:r>
            <a:endParaRPr lang="ca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Vista de la tabla por columnes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Seleccionar un </a:t>
            </a:r>
            <a:r>
              <a:rPr lang="ca-ES" sz="2000" dirty="0" err="1" smtClean="0"/>
              <a:t>grupo</a:t>
            </a:r>
            <a:r>
              <a:rPr lang="ca-ES" sz="2000" dirty="0" smtClean="0"/>
              <a:t> de </a:t>
            </a:r>
            <a:r>
              <a:rPr lang="ca-ES" sz="2000" dirty="0" err="1" smtClean="0"/>
              <a:t>elementos</a:t>
            </a:r>
            <a:r>
              <a:rPr lang="ca-ES" sz="2000" dirty="0" smtClean="0"/>
              <a:t> para </a:t>
            </a:r>
            <a:r>
              <a:rPr lang="ca-ES" sz="2000" dirty="0" err="1" smtClean="0"/>
              <a:t>darles</a:t>
            </a:r>
            <a:r>
              <a:rPr lang="ca-ES" sz="2000" dirty="0" smtClean="0"/>
              <a:t> la </a:t>
            </a:r>
            <a:r>
              <a:rPr lang="ca-ES" sz="2000" dirty="0" err="1" smtClean="0"/>
              <a:t>misma</a:t>
            </a:r>
            <a:r>
              <a:rPr lang="ca-ES" sz="2000" dirty="0" smtClean="0"/>
              <a:t> </a:t>
            </a:r>
            <a:r>
              <a:rPr lang="ca-ES" sz="2000" dirty="0" err="1" smtClean="0"/>
              <a:t>propiedad</a:t>
            </a:r>
            <a:endParaRPr lang="ca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Filtrar los </a:t>
            </a:r>
            <a:r>
              <a:rPr lang="ca-ES" sz="2000" dirty="0" err="1" smtClean="0"/>
              <a:t>elementos</a:t>
            </a:r>
            <a:r>
              <a:rPr lang="ca-ES" sz="2000" dirty="0" smtClean="0"/>
              <a:t> que </a:t>
            </a:r>
            <a:r>
              <a:rPr lang="ca-ES" sz="2000" dirty="0" err="1" smtClean="0"/>
              <a:t>tengan</a:t>
            </a:r>
            <a:r>
              <a:rPr lang="ca-ES" sz="2000" dirty="0" smtClean="0"/>
              <a:t> una </a:t>
            </a:r>
            <a:r>
              <a:rPr lang="ca-ES" sz="2000" dirty="0" err="1" smtClean="0"/>
              <a:t>propiedad</a:t>
            </a:r>
            <a:r>
              <a:rPr lang="ca-ES" sz="2000" dirty="0" smtClean="0"/>
              <a:t> </a:t>
            </a:r>
            <a:r>
              <a:rPr lang="ca-ES" sz="2000" dirty="0" err="1" smtClean="0"/>
              <a:t>común</a:t>
            </a:r>
            <a:endParaRPr lang="ca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Crea un </a:t>
            </a:r>
            <a:r>
              <a:rPr lang="ca-ES" sz="2000" dirty="0" err="1" smtClean="0"/>
              <a:t>archivo</a:t>
            </a:r>
            <a:r>
              <a:rPr lang="ca-ES" sz="2000" dirty="0" smtClean="0"/>
              <a:t> con los </a:t>
            </a:r>
            <a:r>
              <a:rPr lang="ca-ES" sz="2000" dirty="0" err="1" smtClean="0"/>
              <a:t>datos</a:t>
            </a:r>
            <a:r>
              <a:rPr lang="ca-ES" sz="2000" dirty="0" smtClean="0"/>
              <a:t> de la tabla inferior</a:t>
            </a:r>
            <a:endParaRPr lang="es-ES" sz="2000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Editor de propiedades</a:t>
            </a:r>
          </a:p>
          <a:p>
            <a:pPr marL="0" indent="0">
              <a:buNone/>
            </a:pPr>
            <a:r>
              <a:rPr lang="es-ES" sz="2000" b="1" dirty="0"/>
              <a:t>d</a:t>
            </a:r>
            <a:r>
              <a:rPr lang="es-ES" sz="2000" b="1" dirty="0" smtClean="0"/>
              <a:t>e GENERA_3D</a:t>
            </a:r>
          </a:p>
        </p:txBody>
      </p:sp>
    </p:spTree>
    <p:extLst>
      <p:ext uri="{BB962C8B-B14F-4D97-AF65-F5344CB8AC3E}">
        <p14:creationId xmlns:p14="http://schemas.microsoft.com/office/powerpoint/2010/main" xmlns="" val="14102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8167255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Variables en simulación energética y cálculo de cargas térmicas en edificios</a:t>
            </a:r>
          </a:p>
          <a:p>
            <a:pPr marL="0" indent="0">
              <a:buNone/>
            </a:pPr>
            <a:r>
              <a:rPr lang="es-ES" sz="2000" dirty="0" smtClean="0"/>
              <a:t>Condiciones exteriores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-Temperatura seca, humedad, radiación, </a:t>
            </a:r>
            <a:r>
              <a:rPr lang="es-ES" sz="2000" dirty="0" err="1" smtClean="0"/>
              <a:t>Temp</a:t>
            </a:r>
            <a:r>
              <a:rPr lang="es-ES" sz="2000" dirty="0" smtClean="0"/>
              <a:t>. Terreno, </a:t>
            </a:r>
            <a:r>
              <a:rPr lang="es-ES" sz="2000" dirty="0" err="1" smtClean="0"/>
              <a:t>etc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Condiciones interiores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-Personas: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-Luces 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-Equipos : ratio y distribución horaria</a:t>
            </a:r>
          </a:p>
          <a:p>
            <a:pPr marL="0" indent="0">
              <a:buNone/>
            </a:pPr>
            <a:r>
              <a:rPr lang="es-ES" sz="2000" dirty="0" smtClean="0"/>
              <a:t>Ventilación del edificio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-CTE-HS3 Viviendas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-RITE Terciarios</a:t>
            </a:r>
          </a:p>
          <a:p>
            <a:pPr marL="0" indent="0">
              <a:buNone/>
            </a:pPr>
            <a:r>
              <a:rPr lang="es-ES" sz="2000" dirty="0" smtClean="0"/>
              <a:t>Envolvente térmica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-Geometría: orientaciones, superficies, sombras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-Composiciones de cerramientos y ventanas</a:t>
            </a:r>
          </a:p>
          <a:p>
            <a:pPr marL="0" indent="0">
              <a:buNone/>
            </a:pPr>
            <a:r>
              <a:rPr lang="es-ES" sz="2000" dirty="0" smtClean="0"/>
              <a:t>Control instalación 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refrigeración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calefacción</a:t>
            </a:r>
            <a:endParaRPr lang="es-E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79582" y="101505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Editor de propiedades</a:t>
            </a:r>
            <a:endParaRPr lang="es-E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326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8167255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Variables en simulación energética y cálculo de cargas térmicas en edificios</a:t>
            </a:r>
          </a:p>
          <a:p>
            <a:pPr marL="0" indent="0">
              <a:buNone/>
            </a:pPr>
            <a:r>
              <a:rPr lang="es-ES" sz="2000" dirty="0" smtClean="0"/>
              <a:t>Condiciones exteriores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-Temperatura seca, humedad, radiación, </a:t>
            </a:r>
            <a:r>
              <a:rPr lang="es-ES" sz="2000" dirty="0" err="1" smtClean="0"/>
              <a:t>Temp</a:t>
            </a:r>
            <a:r>
              <a:rPr lang="es-ES" sz="2000" dirty="0" smtClean="0"/>
              <a:t>. Terreno, </a:t>
            </a:r>
            <a:r>
              <a:rPr lang="es-ES" sz="2000" dirty="0" err="1" smtClean="0"/>
              <a:t>etc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Condiciones interiores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-Personas: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-Luces 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-Equipos : ratio y distribución horaria</a:t>
            </a:r>
          </a:p>
          <a:p>
            <a:pPr marL="0" indent="0">
              <a:buNone/>
            </a:pPr>
            <a:r>
              <a:rPr lang="es-ES" sz="2000" dirty="0" smtClean="0"/>
              <a:t>Ventilación del edificio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-CTE-HS3 Viviendas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-RITE Terciarios</a:t>
            </a:r>
          </a:p>
          <a:p>
            <a:pPr marL="0" indent="0">
              <a:buNone/>
            </a:pPr>
            <a:r>
              <a:rPr lang="es-ES" sz="2000" dirty="0" smtClean="0"/>
              <a:t>Envolvente térmica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-Geometría: orientaciones, superficies, sombras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-Composiciones de cerramientos y ventanas</a:t>
            </a:r>
          </a:p>
          <a:p>
            <a:pPr marL="0" indent="0">
              <a:buNone/>
            </a:pPr>
            <a:r>
              <a:rPr lang="es-ES" sz="2000" dirty="0" smtClean="0"/>
              <a:t>Control instalación 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refrigeración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calefacción</a:t>
            </a:r>
            <a:endParaRPr lang="es-E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79582" y="101505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Editor de propiedades</a:t>
            </a:r>
            <a:endParaRPr lang="es-ES" sz="2000" b="1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838200" y="720436"/>
            <a:ext cx="7982527" cy="895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9005455" y="609601"/>
            <a:ext cx="12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644909" y="609601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HULC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4909" y="1048348"/>
            <a:ext cx="1356953" cy="454546"/>
          </a:xfrm>
          <a:prstGeom prst="rect">
            <a:avLst/>
          </a:prstGeom>
        </p:spPr>
      </p:pic>
      <p:pic>
        <p:nvPicPr>
          <p:cNvPr id="9" name="Picture 2" descr="http://eetd.lbl.gov/sites/all/files/news/image/energypl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7635" y="1118790"/>
            <a:ext cx="583085" cy="3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 flipV="1">
            <a:off x="838200" y="1616362"/>
            <a:ext cx="7982527" cy="2733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9005455" y="1616363"/>
            <a:ext cx="12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10644909" y="1616363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HULC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5455" y="2146471"/>
            <a:ext cx="1356953" cy="454546"/>
          </a:xfrm>
          <a:prstGeom prst="rect">
            <a:avLst/>
          </a:prstGeom>
        </p:spPr>
      </p:pic>
      <p:pic>
        <p:nvPicPr>
          <p:cNvPr id="18" name="Picture 4" descr="http://www.certificadosenergeticos.com/wp-content/uploads/2015/01/herramienta-unificada-lider-cale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4909" y="2074416"/>
            <a:ext cx="702135" cy="5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838200" y="4350325"/>
            <a:ext cx="7982527" cy="1228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9005455" y="4350325"/>
            <a:ext cx="12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10644909" y="4350325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HULC</a:t>
            </a:r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705" y="4825015"/>
            <a:ext cx="1356953" cy="45454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4908" y="4825015"/>
            <a:ext cx="1356953" cy="454546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 flipV="1">
            <a:off x="838200" y="5578764"/>
            <a:ext cx="7982527" cy="1200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9005455" y="5514107"/>
            <a:ext cx="12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26" name="Rectángulo 25"/>
          <p:cNvSpPr/>
          <p:nvPr/>
        </p:nvSpPr>
        <p:spPr>
          <a:xfrm>
            <a:off x="10644909" y="5514107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HULC</a:t>
            </a:r>
            <a:endParaRPr lang="es-ES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705" y="5988797"/>
            <a:ext cx="1356953" cy="454546"/>
          </a:xfrm>
          <a:prstGeom prst="rect">
            <a:avLst/>
          </a:prstGeom>
        </p:spPr>
      </p:pic>
      <p:pic>
        <p:nvPicPr>
          <p:cNvPr id="28" name="Picture 4" descr="http://www.certificadosenergeticos.com/wp-content/uploads/2015/01/herramienta-unificada-lider-cale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4908" y="5952769"/>
            <a:ext cx="702135" cy="5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44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8167255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Variables en simulación energética y cálculo de cargas térmicas en edificios</a:t>
            </a:r>
          </a:p>
          <a:p>
            <a:pPr marL="0" indent="0">
              <a:buNone/>
            </a:pPr>
            <a:r>
              <a:rPr lang="es-ES" sz="2000" dirty="0" smtClean="0"/>
              <a:t>Condiciones exteriores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-Temperatura seca, humedad, radiación, </a:t>
            </a:r>
            <a:r>
              <a:rPr lang="es-ES" sz="2000" dirty="0" err="1" smtClean="0"/>
              <a:t>Temp</a:t>
            </a:r>
            <a:r>
              <a:rPr lang="es-ES" sz="2000" dirty="0" smtClean="0"/>
              <a:t>. Terreno, </a:t>
            </a:r>
            <a:r>
              <a:rPr lang="es-ES" sz="2000" dirty="0" err="1" smtClean="0"/>
              <a:t>etc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Condiciones interiores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-Personas: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-Luces 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-Equipos : ratio y distribución horaria</a:t>
            </a:r>
          </a:p>
          <a:p>
            <a:pPr marL="0" indent="0">
              <a:buNone/>
            </a:pPr>
            <a:r>
              <a:rPr lang="es-ES" sz="2000" dirty="0" smtClean="0"/>
              <a:t>Ventilación del edificio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-CTE-HS3 Viviendas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-RITE Terciarios</a:t>
            </a:r>
          </a:p>
          <a:p>
            <a:pPr marL="0" indent="0">
              <a:buNone/>
            </a:pPr>
            <a:r>
              <a:rPr lang="es-ES" sz="2000" dirty="0" smtClean="0"/>
              <a:t>Envolvente térmica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-Geometría: orientaciones, superficies, sombras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-Composiciones de cerramientos y ventanas</a:t>
            </a:r>
          </a:p>
          <a:p>
            <a:pPr marL="0" indent="0">
              <a:buNone/>
            </a:pPr>
            <a:r>
              <a:rPr lang="es-ES" sz="2000" dirty="0" smtClean="0"/>
              <a:t>Control instalación 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refrigeración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calefacción</a:t>
            </a:r>
            <a:endParaRPr lang="es-E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79582" y="101505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Editor de propiedades</a:t>
            </a:r>
            <a:endParaRPr lang="es-ES" sz="2000" b="1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838200" y="720436"/>
            <a:ext cx="7982527" cy="895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9005455" y="609601"/>
            <a:ext cx="12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644909" y="609601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HULC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4909" y="1048348"/>
            <a:ext cx="1356953" cy="454546"/>
          </a:xfrm>
          <a:prstGeom prst="rect">
            <a:avLst/>
          </a:prstGeom>
        </p:spPr>
      </p:pic>
      <p:pic>
        <p:nvPicPr>
          <p:cNvPr id="9" name="Picture 2" descr="http://eetd.lbl.gov/sites/all/files/news/image/energypl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7635" y="1118790"/>
            <a:ext cx="583085" cy="3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/>
          <a:srcRect l="27292" t="12807" r="27158" b="11931"/>
          <a:stretch/>
        </p:blipFill>
        <p:spPr>
          <a:xfrm>
            <a:off x="7804727" y="2385813"/>
            <a:ext cx="3535309" cy="32858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897091" y="3531743"/>
            <a:ext cx="3371273" cy="273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 rot="5400000">
            <a:off x="8712769" y="2432045"/>
            <a:ext cx="1881970" cy="162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86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8167255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Variables en simulación energética y cálculo de cargas térmicas en edificios</a:t>
            </a:r>
          </a:p>
          <a:p>
            <a:pPr marL="0" indent="0">
              <a:buNone/>
            </a:pPr>
            <a:r>
              <a:rPr lang="es-ES" sz="2000" dirty="0" smtClean="0"/>
              <a:t>Condiciones exteriores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-Temperatura seca, humedad, radiación, </a:t>
            </a:r>
            <a:r>
              <a:rPr lang="es-ES" sz="2000" dirty="0" err="1" smtClean="0"/>
              <a:t>Temp</a:t>
            </a:r>
            <a:r>
              <a:rPr lang="es-ES" sz="2000" dirty="0" smtClean="0"/>
              <a:t>. Terreno, </a:t>
            </a:r>
            <a:r>
              <a:rPr lang="es-ES" sz="2000" dirty="0" err="1" smtClean="0"/>
              <a:t>etc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Condiciones interiores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-Personas: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-Luces 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-Equipos : ratio y distribución horaria</a:t>
            </a:r>
          </a:p>
          <a:p>
            <a:pPr marL="0" indent="0">
              <a:buNone/>
            </a:pPr>
            <a:r>
              <a:rPr lang="es-ES" sz="2000" dirty="0" smtClean="0"/>
              <a:t>Ventilación del edificio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-CTE-HS3 Viviendas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-RITE Terciarios</a:t>
            </a:r>
          </a:p>
          <a:p>
            <a:pPr marL="0" indent="0">
              <a:buNone/>
            </a:pPr>
            <a:r>
              <a:rPr lang="es-ES" sz="2000" dirty="0" smtClean="0"/>
              <a:t>Envolvente térmica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-Geometría: orientaciones, superficies, sombras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-Composiciones de cerramientos y ventanas</a:t>
            </a:r>
          </a:p>
          <a:p>
            <a:pPr marL="0" indent="0">
              <a:buNone/>
            </a:pPr>
            <a:r>
              <a:rPr lang="es-ES" sz="2000" dirty="0" smtClean="0"/>
              <a:t>Control instalación 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refrigeración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calefacción</a:t>
            </a:r>
            <a:endParaRPr lang="es-E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79582" y="101505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Editor de propiedades</a:t>
            </a:r>
            <a:endParaRPr lang="es-ES" sz="2000" b="1" dirty="0" smtClean="0"/>
          </a:p>
        </p:txBody>
      </p:sp>
      <p:sp>
        <p:nvSpPr>
          <p:cNvPr id="2" name="Rectángulo 1"/>
          <p:cNvSpPr/>
          <p:nvPr/>
        </p:nvSpPr>
        <p:spPr>
          <a:xfrm flipV="1">
            <a:off x="838200" y="1616362"/>
            <a:ext cx="7982527" cy="2733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9005455" y="1616363"/>
            <a:ext cx="12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644909" y="1616363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HULC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5455" y="2146471"/>
            <a:ext cx="1356953" cy="454546"/>
          </a:xfrm>
          <a:prstGeom prst="rect">
            <a:avLst/>
          </a:prstGeom>
        </p:spPr>
      </p:pic>
      <p:pic>
        <p:nvPicPr>
          <p:cNvPr id="10" name="Picture 4" descr="http://www.certificadosenergeticos.com/wp-content/uploads/2015/01/herramienta-unificada-lider-cale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4909" y="2074416"/>
            <a:ext cx="702135" cy="5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58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8167255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Variables en simulación energética y cálculo de cargas térmicas en edificios</a:t>
            </a:r>
          </a:p>
          <a:p>
            <a:pPr marL="0" indent="0">
              <a:buNone/>
            </a:pPr>
            <a:r>
              <a:rPr lang="es-ES" sz="2000" dirty="0" smtClean="0"/>
              <a:t>Condiciones exteriores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-Temperatura seca, humedad, radiación, </a:t>
            </a:r>
            <a:r>
              <a:rPr lang="es-ES" sz="2000" dirty="0" err="1" smtClean="0"/>
              <a:t>Temp</a:t>
            </a:r>
            <a:r>
              <a:rPr lang="es-ES" sz="2000" dirty="0" smtClean="0"/>
              <a:t>. Terreno, </a:t>
            </a:r>
            <a:r>
              <a:rPr lang="es-ES" sz="2000" dirty="0" err="1" smtClean="0"/>
              <a:t>etc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Condiciones interiores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-Personas: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-Luces 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-Equipos : ratio y distribución horaria</a:t>
            </a:r>
          </a:p>
          <a:p>
            <a:pPr marL="0" indent="0">
              <a:buNone/>
            </a:pPr>
            <a:r>
              <a:rPr lang="es-ES" sz="2000" dirty="0" smtClean="0"/>
              <a:t>Ventilación del edificio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-CTE-HS3 Viviendas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-RITE Terciarios</a:t>
            </a:r>
          </a:p>
          <a:p>
            <a:pPr marL="0" indent="0">
              <a:buNone/>
            </a:pPr>
            <a:r>
              <a:rPr lang="es-ES" sz="2000" dirty="0" smtClean="0"/>
              <a:t>Envolvente térmica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-Geometría: orientaciones, superficies, sombras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-Composiciones de cerramientos y ventanas</a:t>
            </a:r>
          </a:p>
          <a:p>
            <a:pPr marL="0" indent="0">
              <a:buNone/>
            </a:pPr>
            <a:r>
              <a:rPr lang="es-ES" sz="2000" dirty="0" smtClean="0"/>
              <a:t>Control instalación 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refrigeración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calefacción</a:t>
            </a:r>
            <a:endParaRPr lang="es-E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79582" y="101505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Editor de propiedades</a:t>
            </a:r>
            <a:endParaRPr lang="es-ES" sz="2000" b="1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838200" y="4350325"/>
            <a:ext cx="7982527" cy="1228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9005455" y="4350325"/>
            <a:ext cx="12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644909" y="4350325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HULC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705" y="4825015"/>
            <a:ext cx="1356953" cy="4545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4908" y="4825015"/>
            <a:ext cx="1356953" cy="454546"/>
          </a:xfrm>
          <a:prstGeom prst="rect">
            <a:avLst/>
          </a:prstGeom>
        </p:spPr>
      </p:pic>
      <p:pic>
        <p:nvPicPr>
          <p:cNvPr id="11" name="Picture 6" descr="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85"/>
          <a:stretch>
            <a:fillRect/>
          </a:stretch>
        </p:blipFill>
        <p:spPr bwMode="auto">
          <a:xfrm>
            <a:off x="9584611" y="5384919"/>
            <a:ext cx="1838094" cy="126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39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9358"/>
            <a:ext cx="8167255" cy="6313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Variables en simulación energética y cálculo de cargas térmicas en edificios</a:t>
            </a:r>
          </a:p>
          <a:p>
            <a:pPr marL="0" indent="0">
              <a:buNone/>
            </a:pPr>
            <a:r>
              <a:rPr lang="es-ES" sz="2000" dirty="0" smtClean="0"/>
              <a:t>Condiciones exteriores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-Temperatura seca, humedad, radiación, </a:t>
            </a:r>
            <a:r>
              <a:rPr lang="es-ES" sz="2000" dirty="0" err="1" smtClean="0"/>
              <a:t>Temp</a:t>
            </a:r>
            <a:r>
              <a:rPr lang="es-ES" sz="2000" dirty="0" smtClean="0"/>
              <a:t>. Terreno, </a:t>
            </a:r>
            <a:r>
              <a:rPr lang="es-ES" sz="2000" dirty="0" err="1" smtClean="0"/>
              <a:t>etc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Condiciones interiores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-Personas: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-Luces : ratio y distribución horaria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-Equipos : ratio y distribución horaria</a:t>
            </a:r>
          </a:p>
          <a:p>
            <a:pPr marL="0" indent="0">
              <a:buNone/>
            </a:pPr>
            <a:r>
              <a:rPr lang="es-ES" sz="2000" dirty="0" smtClean="0"/>
              <a:t>Ventilación del edificio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-CTE-HS3 Viviendas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-RITE Terciarios</a:t>
            </a:r>
          </a:p>
          <a:p>
            <a:pPr marL="0" indent="0">
              <a:buNone/>
            </a:pPr>
            <a:r>
              <a:rPr lang="es-ES" sz="2000" dirty="0" smtClean="0"/>
              <a:t>Envolvente térmica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-Geometría: orientaciones, superficies, sombras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-Composiciones de cerramientos y ventanas</a:t>
            </a:r>
          </a:p>
          <a:p>
            <a:pPr marL="0" indent="0">
              <a:buNone/>
            </a:pPr>
            <a:r>
              <a:rPr lang="es-ES" sz="2000" dirty="0" smtClean="0"/>
              <a:t>Control instalación 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refrigeración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-Termostato calefacción</a:t>
            </a:r>
            <a:endParaRPr lang="es-E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79582" y="101505"/>
            <a:ext cx="5507182" cy="508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smtClean="0"/>
              <a:t>Editor de propiedades</a:t>
            </a:r>
            <a:endParaRPr lang="es-ES" sz="2000" b="1" dirty="0" smtClean="0"/>
          </a:p>
        </p:txBody>
      </p:sp>
      <p:sp>
        <p:nvSpPr>
          <p:cNvPr id="2" name="Rectángulo 1"/>
          <p:cNvSpPr/>
          <p:nvPr/>
        </p:nvSpPr>
        <p:spPr>
          <a:xfrm flipV="1">
            <a:off x="838200" y="5578764"/>
            <a:ext cx="7982527" cy="1200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9005455" y="5514107"/>
            <a:ext cx="12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EnergyPlus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644909" y="5514107"/>
            <a:ext cx="69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HULC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705" y="5988797"/>
            <a:ext cx="1356953" cy="454546"/>
          </a:xfrm>
          <a:prstGeom prst="rect">
            <a:avLst/>
          </a:prstGeom>
        </p:spPr>
      </p:pic>
      <p:pic>
        <p:nvPicPr>
          <p:cNvPr id="10" name="Picture 4" descr="http://www.certificadosenergeticos.com/wp-content/uploads/2015/01/herramienta-unificada-lider-cale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4908" y="5952769"/>
            <a:ext cx="702135" cy="5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78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</a:t>
            </a:r>
            <a:r>
              <a:rPr lang="es-ES" sz="2000" b="1" dirty="0" err="1" smtClean="0"/>
              <a:t>EnergyPlus</a:t>
            </a:r>
            <a:endParaRPr lang="es-ES" sz="20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9527"/>
          <a:stretch/>
        </p:blipFill>
        <p:spPr>
          <a:xfrm>
            <a:off x="981318" y="1337554"/>
            <a:ext cx="10210891" cy="519387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3332" y="2416628"/>
            <a:ext cx="1251857" cy="248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22468" y="107590"/>
            <a:ext cx="843450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Selector de </a:t>
            </a:r>
            <a:r>
              <a:rPr lang="ca-ES" altLang="es-ES" sz="2000" dirty="0" err="1" smtClean="0"/>
              <a:t>versión</a:t>
            </a:r>
            <a:r>
              <a:rPr lang="ca-ES" altLang="es-ES" sz="2000" dirty="0" smtClean="0"/>
              <a:t> del programa </a:t>
            </a:r>
            <a:r>
              <a:rPr lang="ca-ES" altLang="es-ES" sz="2000" dirty="0" err="1" smtClean="0"/>
              <a:t>EnergyPlus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utilizado</a:t>
            </a:r>
            <a:r>
              <a:rPr lang="ca-ES" altLang="es-ES" sz="2000" dirty="0" smtClean="0"/>
              <a:t>. </a:t>
            </a:r>
            <a:r>
              <a:rPr lang="ca-ES" altLang="es-ES" sz="2000" dirty="0" err="1" smtClean="0"/>
              <a:t>Permite</a:t>
            </a:r>
            <a:r>
              <a:rPr lang="ca-ES" altLang="es-ES" sz="2000" dirty="0" smtClean="0"/>
              <a:t> la </a:t>
            </a:r>
            <a:r>
              <a:rPr lang="ca-ES" altLang="es-ES" sz="2000" dirty="0" err="1" smtClean="0"/>
              <a:t>exportación</a:t>
            </a:r>
            <a:r>
              <a:rPr lang="ca-ES" altLang="es-ES" sz="2000" dirty="0" smtClean="0"/>
              <a:t> a la </a:t>
            </a:r>
            <a:r>
              <a:rPr lang="ca-ES" altLang="es-ES" sz="2000" dirty="0" err="1" smtClean="0"/>
              <a:t>versión</a:t>
            </a:r>
            <a:r>
              <a:rPr lang="ca-ES" altLang="es-ES" sz="2000" dirty="0" smtClean="0"/>
              <a:t> 7.1 y 8.6. En </a:t>
            </a:r>
            <a:r>
              <a:rPr lang="ca-ES" altLang="es-ES" sz="2000" dirty="0" err="1" smtClean="0"/>
              <a:t>función</a:t>
            </a:r>
            <a:r>
              <a:rPr lang="ca-ES" altLang="es-ES" sz="2000" dirty="0" smtClean="0"/>
              <a:t> de la </a:t>
            </a:r>
            <a:r>
              <a:rPr lang="ca-ES" altLang="es-ES" sz="2000" dirty="0" err="1" smtClean="0"/>
              <a:t>opción</a:t>
            </a:r>
            <a:r>
              <a:rPr lang="ca-ES" altLang="es-ES" sz="2000" dirty="0" smtClean="0"/>
              <a:t> seleccionada </a:t>
            </a:r>
            <a:r>
              <a:rPr lang="ca-ES" altLang="es-ES" sz="2000" dirty="0" err="1" smtClean="0"/>
              <a:t>escribe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unas</a:t>
            </a:r>
            <a:r>
              <a:rPr lang="ca-ES" altLang="es-ES" sz="2000" dirty="0" smtClean="0"/>
              <a:t> variables u </a:t>
            </a:r>
            <a:r>
              <a:rPr lang="ca-ES" altLang="es-ES" sz="2000" dirty="0" err="1" smtClean="0"/>
              <a:t>otras</a:t>
            </a:r>
            <a:r>
              <a:rPr lang="ca-ES" altLang="es-ES" sz="2000" dirty="0" smtClean="0"/>
              <a:t> en el </a:t>
            </a:r>
            <a:r>
              <a:rPr lang="ca-ES" altLang="es-ES" sz="2000" dirty="0" err="1" smtClean="0"/>
              <a:t>idf</a:t>
            </a:r>
            <a:r>
              <a:rPr lang="ca-ES" altLang="es-ES" sz="2000" dirty="0"/>
              <a:t>.</a:t>
            </a:r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6178731" y="2817222"/>
            <a:ext cx="4676503" cy="19899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178731" y="2264713"/>
            <a:ext cx="3696789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Variables de </a:t>
            </a:r>
            <a:r>
              <a:rPr lang="ca-ES" altLang="es-ES" sz="2000" dirty="0" err="1" smtClean="0"/>
              <a:t>salida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seleccionadas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6833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</a:t>
            </a:r>
            <a:r>
              <a:rPr lang="es-ES" sz="2000" b="1" dirty="0" err="1" smtClean="0"/>
              <a:t>EnergyPlus</a:t>
            </a:r>
            <a:endParaRPr lang="es-ES" sz="20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9527"/>
          <a:stretch/>
        </p:blipFill>
        <p:spPr>
          <a:xfrm>
            <a:off x="981318" y="1337554"/>
            <a:ext cx="10210891" cy="519387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55276" y="1419331"/>
            <a:ext cx="611776" cy="657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22468" y="107590"/>
            <a:ext cx="843450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Genera el </a:t>
            </a:r>
            <a:r>
              <a:rPr lang="ca-ES" altLang="es-ES" sz="2000" dirty="0" err="1" smtClean="0"/>
              <a:t>archivo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idf</a:t>
            </a:r>
            <a:r>
              <a:rPr lang="ca-ES" altLang="es-ES" sz="2000" dirty="0" smtClean="0"/>
              <a:t> y lo </a:t>
            </a:r>
            <a:r>
              <a:rPr lang="ca-ES" altLang="es-ES" sz="2000" dirty="0" err="1" smtClean="0"/>
              <a:t>abre</a:t>
            </a:r>
            <a:r>
              <a:rPr lang="ca-ES" altLang="es-ES" sz="2000" dirty="0" smtClean="0"/>
              <a:t> con la </a:t>
            </a:r>
            <a:r>
              <a:rPr lang="ca-ES" altLang="es-ES" sz="2000" dirty="0" err="1" smtClean="0"/>
              <a:t>aplicación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EnergyPlus</a:t>
            </a:r>
            <a:r>
              <a:rPr lang="ca-ES" altLang="es-ES" sz="2000" dirty="0" smtClean="0"/>
              <a:t> configurada para este tipo de </a:t>
            </a:r>
            <a:r>
              <a:rPr lang="ca-ES" altLang="es-ES" sz="2000" dirty="0" err="1" smtClean="0"/>
              <a:t>archivos</a:t>
            </a:r>
            <a:r>
              <a:rPr lang="ca-ES" alt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18944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</a:t>
            </a:r>
            <a:r>
              <a:rPr lang="es-ES" sz="2000" b="1" dirty="0" err="1" smtClean="0"/>
              <a:t>EnergyPlus</a:t>
            </a:r>
            <a:endParaRPr lang="es-ES" sz="2000" b="1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3422468" y="107590"/>
            <a:ext cx="843450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Genera el </a:t>
            </a:r>
            <a:r>
              <a:rPr lang="ca-ES" altLang="es-ES" sz="2000" dirty="0" err="1" smtClean="0"/>
              <a:t>archivo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idf</a:t>
            </a:r>
            <a:r>
              <a:rPr lang="ca-ES" altLang="es-ES" sz="2000" dirty="0" smtClean="0"/>
              <a:t> y lo </a:t>
            </a:r>
            <a:r>
              <a:rPr lang="ca-ES" altLang="es-ES" sz="2000" dirty="0" err="1" smtClean="0"/>
              <a:t>abre</a:t>
            </a:r>
            <a:r>
              <a:rPr lang="ca-ES" altLang="es-ES" sz="2000" dirty="0" smtClean="0"/>
              <a:t> con la </a:t>
            </a:r>
            <a:r>
              <a:rPr lang="ca-ES" altLang="es-ES" sz="2000" dirty="0" err="1" smtClean="0"/>
              <a:t>aplicación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EnergyPlus</a:t>
            </a:r>
            <a:r>
              <a:rPr lang="ca-ES" altLang="es-ES" sz="2000" dirty="0" smtClean="0"/>
              <a:t> configurada para este tipo de </a:t>
            </a:r>
            <a:r>
              <a:rPr lang="ca-ES" altLang="es-ES" sz="2000" dirty="0" err="1" smtClean="0"/>
              <a:t>archivos</a:t>
            </a:r>
            <a:r>
              <a:rPr lang="ca-ES" altLang="es-ES" sz="2000" dirty="0" smtClean="0"/>
              <a:t>.</a:t>
            </a:r>
            <a:endParaRPr lang="es-E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777" y="1213381"/>
            <a:ext cx="5289640" cy="501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3"/>
          <p:cNvSpPr/>
          <p:nvPr/>
        </p:nvSpPr>
        <p:spPr>
          <a:xfrm>
            <a:off x="1112521" y="2033285"/>
            <a:ext cx="4778828" cy="370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3"/>
          <p:cNvSpPr/>
          <p:nvPr/>
        </p:nvSpPr>
        <p:spPr>
          <a:xfrm>
            <a:off x="1055915" y="3008645"/>
            <a:ext cx="4778828" cy="3702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4"/>
          <p:cNvSpPr/>
          <p:nvPr/>
        </p:nvSpPr>
        <p:spPr>
          <a:xfrm>
            <a:off x="6374675" y="2990128"/>
            <a:ext cx="27432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err="1" smtClean="0"/>
              <a:t>Archivo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climático</a:t>
            </a:r>
            <a:r>
              <a:rPr lang="ca-ES" altLang="es-ES" sz="2000" dirty="0" smtClean="0"/>
              <a:t> .</a:t>
            </a:r>
            <a:r>
              <a:rPr lang="ca-ES" altLang="es-ES" sz="2000" dirty="0" err="1" smtClean="0"/>
              <a:t>epw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15059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742676" y="289776"/>
            <a:ext cx="1127064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b="1" dirty="0" smtClean="0">
                <a:latin typeface="+mn-lt"/>
              </a:rPr>
              <a:t>Subprogramas de </a:t>
            </a:r>
            <a:r>
              <a:rPr lang="es-ES" altLang="en-US" b="1" dirty="0" err="1" smtClean="0">
                <a:latin typeface="+mn-lt"/>
              </a:rPr>
              <a:t>EnergyPlus</a:t>
            </a:r>
            <a:endParaRPr lang="es-ES" altLang="en-US" b="1" dirty="0" smtClean="0">
              <a:latin typeface="+mn-lt"/>
            </a:endParaRPr>
          </a:p>
          <a:p>
            <a:pPr eaLnBrk="1" hangingPunct="1"/>
            <a:endParaRPr lang="es-ES" altLang="en-US" dirty="0" smtClean="0">
              <a:latin typeface="+mn-lt"/>
            </a:endParaRPr>
          </a:p>
          <a:p>
            <a:r>
              <a:rPr lang="es-ES" dirty="0" err="1">
                <a:latin typeface="+mn-lt"/>
              </a:rPr>
              <a:t>EPLunch</a:t>
            </a:r>
            <a:endParaRPr lang="es-ES" alt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+mn-lt"/>
              </a:rPr>
              <a:t>Selección del archivo </a:t>
            </a:r>
            <a:r>
              <a:rPr lang="es-ES" dirty="0">
                <a:latin typeface="+mn-lt"/>
              </a:rPr>
              <a:t>.</a:t>
            </a:r>
            <a:r>
              <a:rPr lang="es-ES" dirty="0" err="1">
                <a:latin typeface="+mn-lt"/>
              </a:rPr>
              <a:t>idf</a:t>
            </a:r>
            <a:r>
              <a:rPr lang="es-ES" dirty="0">
                <a:latin typeface="+mn-lt"/>
              </a:rPr>
              <a:t> </a:t>
            </a:r>
            <a:r>
              <a:rPr lang="es-ES" dirty="0" smtClean="0">
                <a:latin typeface="+mn-lt"/>
              </a:rPr>
              <a:t>que representa el modelo del edificio</a:t>
            </a:r>
            <a:endParaRPr lang="es-E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+mn-lt"/>
              </a:rPr>
              <a:t>Se asocia el </a:t>
            </a:r>
            <a:r>
              <a:rPr lang="es-ES" dirty="0">
                <a:latin typeface="+mn-lt"/>
              </a:rPr>
              <a:t>archivo climático para simulación </a:t>
            </a:r>
            <a:r>
              <a:rPr lang="es-ES" dirty="0" smtClean="0">
                <a:latin typeface="+mn-lt"/>
              </a:rPr>
              <a:t>energética (.</a:t>
            </a:r>
            <a:r>
              <a:rPr lang="es-ES" dirty="0" err="1" smtClean="0">
                <a:latin typeface="+mn-lt"/>
              </a:rPr>
              <a:t>epw</a:t>
            </a:r>
            <a:r>
              <a:rPr lang="es-ES" dirty="0">
                <a:latin typeface="+mn-lt"/>
              </a:rPr>
              <a:t>)</a:t>
            </a:r>
          </a:p>
          <a:p>
            <a:endParaRPr lang="es-ES" dirty="0"/>
          </a:p>
          <a:p>
            <a:r>
              <a:rPr lang="es-ES" dirty="0">
                <a:latin typeface="+mn-lt"/>
              </a:rPr>
              <a:t>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+mn-lt"/>
              </a:rPr>
              <a:t>Visuliza</a:t>
            </a:r>
            <a:r>
              <a:rPr lang="es-ES" dirty="0" smtClean="0">
                <a:latin typeface="+mn-lt"/>
              </a:rPr>
              <a:t> los elementos que definen el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+mn-lt"/>
              </a:rPr>
              <a:t>Estructura </a:t>
            </a:r>
            <a:r>
              <a:rPr lang="es-ES" dirty="0">
                <a:latin typeface="+mn-lt"/>
              </a:rPr>
              <a:t>y partes del </a:t>
            </a:r>
            <a:r>
              <a:rPr lang="es-ES" dirty="0" err="1">
                <a:latin typeface="+mn-lt"/>
              </a:rPr>
              <a:t>arhivo</a:t>
            </a:r>
            <a:r>
              <a:rPr lang="es-ES" dirty="0">
                <a:latin typeface="+mn-lt"/>
              </a:rPr>
              <a:t> .</a:t>
            </a:r>
            <a:r>
              <a:rPr lang="es-ES" dirty="0" err="1">
                <a:latin typeface="+mn-lt"/>
              </a:rPr>
              <a:t>idf</a:t>
            </a:r>
            <a:endParaRPr lang="es-E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M</a:t>
            </a:r>
            <a:r>
              <a:rPr lang="es-ES" dirty="0" smtClean="0">
                <a:latin typeface="+mn-lt"/>
              </a:rPr>
              <a:t>anejo </a:t>
            </a:r>
            <a:r>
              <a:rPr lang="es-ES" dirty="0">
                <a:latin typeface="+mn-lt"/>
              </a:rPr>
              <a:t>del </a:t>
            </a:r>
            <a:r>
              <a:rPr lang="es-ES" dirty="0" err="1">
                <a:latin typeface="+mn-lt"/>
              </a:rPr>
              <a:t>Cntrl+L</a:t>
            </a:r>
            <a:r>
              <a:rPr lang="es-ES" dirty="0">
                <a:latin typeface="+mn-lt"/>
              </a:rPr>
              <a:t>, de la búsqueda y del documento de ayuda del programa </a:t>
            </a:r>
          </a:p>
          <a:p>
            <a:pPr eaLnBrk="1" hangingPunct="1"/>
            <a:endParaRPr lang="es-E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6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</a:t>
            </a:r>
            <a:r>
              <a:rPr lang="es-ES" sz="2000" b="1" dirty="0" err="1" smtClean="0"/>
              <a:t>EnergyPlus</a:t>
            </a:r>
            <a:endParaRPr lang="es-ES" sz="2000" b="1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3422468" y="107590"/>
            <a:ext cx="843450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Genera el </a:t>
            </a:r>
            <a:r>
              <a:rPr lang="ca-ES" altLang="es-ES" sz="2000" dirty="0" err="1" smtClean="0"/>
              <a:t>archivo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idf</a:t>
            </a:r>
            <a:r>
              <a:rPr lang="ca-ES" altLang="es-ES" sz="2000" dirty="0" smtClean="0"/>
              <a:t> y lo </a:t>
            </a:r>
            <a:r>
              <a:rPr lang="ca-ES" altLang="es-ES" sz="2000" dirty="0" err="1" smtClean="0"/>
              <a:t>abre</a:t>
            </a:r>
            <a:r>
              <a:rPr lang="ca-ES" altLang="es-ES" sz="2000" dirty="0" smtClean="0"/>
              <a:t> con la </a:t>
            </a:r>
            <a:r>
              <a:rPr lang="ca-ES" altLang="es-ES" sz="2000" dirty="0" err="1" smtClean="0"/>
              <a:t>aplicación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EnergyPlus</a:t>
            </a:r>
            <a:r>
              <a:rPr lang="ca-ES" altLang="es-ES" sz="2000" dirty="0" smtClean="0"/>
              <a:t> configurada para este tipo de </a:t>
            </a:r>
            <a:r>
              <a:rPr lang="ca-ES" altLang="es-ES" sz="2000" dirty="0" err="1" smtClean="0"/>
              <a:t>archivos</a:t>
            </a:r>
            <a:r>
              <a:rPr lang="ca-ES" altLang="es-ES" sz="2000" dirty="0" smtClean="0"/>
              <a:t>.</a:t>
            </a:r>
            <a:endParaRPr lang="es-E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777" y="1213381"/>
            <a:ext cx="5289640" cy="501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3"/>
          <p:cNvSpPr/>
          <p:nvPr/>
        </p:nvSpPr>
        <p:spPr>
          <a:xfrm>
            <a:off x="1112521" y="2033285"/>
            <a:ext cx="4778828" cy="370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248" y="888273"/>
            <a:ext cx="6179624" cy="449362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4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</a:t>
            </a:r>
            <a:r>
              <a:rPr lang="es-ES" sz="2000" b="1" dirty="0" err="1" smtClean="0"/>
              <a:t>EnergyPlus</a:t>
            </a:r>
            <a:endParaRPr lang="es-ES" sz="2000" b="1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391886" y="1048116"/>
            <a:ext cx="513370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El </a:t>
            </a:r>
            <a:r>
              <a:rPr lang="ca-ES" altLang="es-ES" sz="2000" dirty="0" err="1" smtClean="0"/>
              <a:t>edificio</a:t>
            </a:r>
            <a:r>
              <a:rPr lang="ca-ES" altLang="es-ES" sz="2000" dirty="0" smtClean="0"/>
              <a:t> se crea con el sistema </a:t>
            </a:r>
            <a:r>
              <a:rPr lang="ca-ES" altLang="es-ES" sz="2000" b="1" dirty="0" err="1" smtClean="0"/>
              <a:t>IdealLoadsAirSystem</a:t>
            </a:r>
            <a:r>
              <a:rPr lang="ca-ES" altLang="es-ES" sz="2000" dirty="0" smtClean="0"/>
              <a:t> que </a:t>
            </a:r>
            <a:r>
              <a:rPr lang="ca-ES" altLang="es-ES" sz="2000" dirty="0" err="1" smtClean="0"/>
              <a:t>sirve</a:t>
            </a:r>
            <a:r>
              <a:rPr lang="ca-ES" altLang="es-ES" sz="2000" dirty="0" smtClean="0"/>
              <a:t> para calcular la demanda </a:t>
            </a:r>
            <a:r>
              <a:rPr lang="ca-ES" altLang="es-ES" sz="2000" dirty="0" err="1" smtClean="0"/>
              <a:t>energética</a:t>
            </a:r>
            <a:r>
              <a:rPr lang="ca-ES" altLang="es-ES" sz="2000" dirty="0" smtClean="0"/>
              <a:t> del </a:t>
            </a:r>
            <a:r>
              <a:rPr lang="ca-ES" altLang="es-ES" sz="2000" dirty="0" err="1" smtClean="0"/>
              <a:t>edificio</a:t>
            </a:r>
            <a:r>
              <a:rPr lang="ca-ES" altLang="es-ES" sz="2000" dirty="0" smtClean="0"/>
              <a:t>.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248" y="888273"/>
            <a:ext cx="6179624" cy="449362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ángulo 4"/>
          <p:cNvSpPr/>
          <p:nvPr/>
        </p:nvSpPr>
        <p:spPr>
          <a:xfrm>
            <a:off x="322217" y="5576573"/>
            <a:ext cx="1166948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En </a:t>
            </a:r>
            <a:r>
              <a:rPr lang="ca-ES" altLang="es-ES" sz="2000" dirty="0" err="1" smtClean="0"/>
              <a:t>posteriores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versiones</a:t>
            </a:r>
            <a:r>
              <a:rPr lang="ca-ES" altLang="es-ES" sz="2000" dirty="0" smtClean="0"/>
              <a:t> se </a:t>
            </a:r>
            <a:r>
              <a:rPr lang="ca-ES" altLang="es-ES" sz="2000" dirty="0" err="1" smtClean="0"/>
              <a:t>implementarán</a:t>
            </a:r>
            <a:r>
              <a:rPr lang="ca-ES" altLang="es-ES" sz="2000" dirty="0" smtClean="0"/>
              <a:t> las </a:t>
            </a:r>
            <a:r>
              <a:rPr lang="ca-ES" altLang="es-ES" sz="2000" dirty="0" err="1" smtClean="0"/>
              <a:t>diferentes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plantillas</a:t>
            </a:r>
            <a:r>
              <a:rPr lang="ca-ES" altLang="es-ES" sz="2000" dirty="0" smtClean="0"/>
              <a:t> de </a:t>
            </a:r>
            <a:r>
              <a:rPr lang="ca-ES" altLang="es-ES" sz="2000" dirty="0" err="1" smtClean="0"/>
              <a:t>sistemas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existentes</a:t>
            </a:r>
            <a:r>
              <a:rPr lang="ca-ES" altLang="es-ES" sz="2000" dirty="0" smtClean="0"/>
              <a:t> para </a:t>
            </a:r>
            <a:r>
              <a:rPr lang="ca-ES" altLang="es-ES" sz="2000" dirty="0" err="1" smtClean="0"/>
              <a:t>poderlos</a:t>
            </a:r>
            <a:r>
              <a:rPr lang="ca-ES" altLang="es-ES" sz="2000" dirty="0" smtClean="0"/>
              <a:t> definir </a:t>
            </a:r>
            <a:r>
              <a:rPr lang="ca-ES" altLang="es-ES" sz="2000" dirty="0" err="1" smtClean="0"/>
              <a:t>desde</a:t>
            </a:r>
            <a:r>
              <a:rPr lang="ca-ES" altLang="es-ES" sz="2000" dirty="0" smtClean="0"/>
              <a:t> GENERA_3D.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684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</a:t>
            </a:r>
            <a:r>
              <a:rPr lang="es-ES" sz="2000" b="1" dirty="0" err="1" smtClean="0"/>
              <a:t>EnergyPlus</a:t>
            </a:r>
            <a:endParaRPr lang="es-ES" sz="2000" b="1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/>
          <a:srcRect r="31780" b="9986"/>
          <a:stretch/>
        </p:blipFill>
        <p:spPr>
          <a:xfrm>
            <a:off x="292198" y="714103"/>
            <a:ext cx="7771351" cy="576507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347165" y="917486"/>
            <a:ext cx="3544389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sz="2000" dirty="0" smtClean="0"/>
              <a:t>Visor de </a:t>
            </a:r>
            <a:r>
              <a:rPr lang="ca-ES" sz="2000" dirty="0" err="1" smtClean="0"/>
              <a:t>resultados</a:t>
            </a:r>
            <a:r>
              <a:rPr lang="ca-ES" sz="2000" dirty="0" smtClean="0"/>
              <a:t> de </a:t>
            </a:r>
            <a:r>
              <a:rPr lang="ca-ES" sz="2000" dirty="0" err="1" smtClean="0"/>
              <a:t>EnergyPlus</a:t>
            </a:r>
            <a:r>
              <a:rPr lang="ca-ES" sz="2000" dirty="0" smtClean="0"/>
              <a:t>. </a:t>
            </a:r>
            <a:r>
              <a:rPr lang="ca-ES" sz="2000" dirty="0" err="1" smtClean="0"/>
              <a:t>Permite</a:t>
            </a:r>
            <a:r>
              <a:rPr lang="ca-ES" sz="2000" dirty="0" smtClean="0"/>
              <a:t> filtrar las variables </a:t>
            </a:r>
            <a:r>
              <a:rPr lang="ca-ES" sz="2000" dirty="0" err="1" smtClean="0"/>
              <a:t>según</a:t>
            </a:r>
            <a:r>
              <a:rPr lang="ca-ES" sz="2000" dirty="0" smtClean="0"/>
              <a:t> el </a:t>
            </a:r>
            <a:r>
              <a:rPr lang="ca-ES" sz="2000" dirty="0" err="1" smtClean="0"/>
              <a:t>elemento</a:t>
            </a:r>
            <a:r>
              <a:rPr lang="ca-ES" sz="2000" dirty="0" smtClean="0"/>
              <a:t> </a:t>
            </a:r>
            <a:r>
              <a:rPr lang="ca-ES" sz="2000" dirty="0" err="1" smtClean="0"/>
              <a:t>seleccionado</a:t>
            </a:r>
            <a:r>
              <a:rPr lang="ca-ES" sz="2000" dirty="0" smtClean="0"/>
              <a:t> en el árbol.</a:t>
            </a:r>
            <a:endParaRPr lang="es-ES" sz="2000" dirty="0"/>
          </a:p>
        </p:txBody>
      </p:sp>
      <p:sp>
        <p:nvSpPr>
          <p:cNvPr id="9" name="Rectángulo 8"/>
          <p:cNvSpPr/>
          <p:nvPr/>
        </p:nvSpPr>
        <p:spPr>
          <a:xfrm>
            <a:off x="3777345" y="841602"/>
            <a:ext cx="611776" cy="657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12075" y="2233749"/>
            <a:ext cx="611776" cy="2743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810691" y="2233749"/>
            <a:ext cx="5066211" cy="914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202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HULC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5512"/>
          <a:stretch/>
        </p:blipFill>
        <p:spPr>
          <a:xfrm>
            <a:off x="744582" y="878734"/>
            <a:ext cx="10861960" cy="57702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17340" y="1022427"/>
            <a:ext cx="611776" cy="657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44582" y="1788781"/>
            <a:ext cx="2172758" cy="340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917340" y="107590"/>
            <a:ext cx="893963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Genera el </a:t>
            </a:r>
            <a:r>
              <a:rPr lang="ca-ES" altLang="es-ES" sz="2000" dirty="0" err="1" smtClean="0"/>
              <a:t>archivo</a:t>
            </a:r>
            <a:r>
              <a:rPr lang="ca-ES" altLang="es-ES" sz="2000" dirty="0" smtClean="0"/>
              <a:t> .</a:t>
            </a:r>
            <a:r>
              <a:rPr lang="ca-ES" altLang="es-ES" sz="2000" dirty="0" err="1" smtClean="0"/>
              <a:t>ctehexml</a:t>
            </a:r>
            <a:r>
              <a:rPr lang="ca-ES" altLang="es-ES" sz="2000" dirty="0" smtClean="0"/>
              <a:t> y lo </a:t>
            </a:r>
            <a:r>
              <a:rPr lang="ca-ES" altLang="es-ES" sz="2000" dirty="0" err="1" smtClean="0"/>
              <a:t>abre</a:t>
            </a:r>
            <a:r>
              <a:rPr lang="ca-ES" altLang="es-ES" sz="2000" dirty="0" smtClean="0"/>
              <a:t> con la </a:t>
            </a:r>
            <a:r>
              <a:rPr lang="ca-ES" altLang="es-ES" sz="2000" dirty="0" err="1" smtClean="0"/>
              <a:t>aplicación</a:t>
            </a:r>
            <a:r>
              <a:rPr lang="ca-ES" altLang="es-ES" sz="2000" dirty="0" smtClean="0"/>
              <a:t> HULC (</a:t>
            </a:r>
            <a:r>
              <a:rPr lang="ca-ES" altLang="es-ES" sz="2000" dirty="0" err="1" smtClean="0"/>
              <a:t>debe</a:t>
            </a:r>
            <a:r>
              <a:rPr lang="ca-ES" altLang="es-ES" sz="2000" dirty="0" smtClean="0"/>
              <a:t> estar </a:t>
            </a:r>
            <a:r>
              <a:rPr lang="ca-ES" altLang="es-ES" sz="2000" dirty="0" err="1" smtClean="0"/>
              <a:t>instalada</a:t>
            </a:r>
            <a:r>
              <a:rPr lang="ca-ES" altLang="es-ES" sz="2000" dirty="0" smtClean="0"/>
              <a:t>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4190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HULC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17340" y="107590"/>
            <a:ext cx="893963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Genera el </a:t>
            </a:r>
            <a:r>
              <a:rPr lang="ca-ES" altLang="es-ES" sz="2000" dirty="0" err="1" smtClean="0"/>
              <a:t>archivo</a:t>
            </a:r>
            <a:r>
              <a:rPr lang="ca-ES" altLang="es-ES" sz="2000" dirty="0" smtClean="0"/>
              <a:t> .</a:t>
            </a:r>
            <a:r>
              <a:rPr lang="ca-ES" altLang="es-ES" sz="2000" dirty="0" err="1" smtClean="0"/>
              <a:t>ctehexml</a:t>
            </a:r>
            <a:r>
              <a:rPr lang="ca-ES" altLang="es-ES" sz="2000" dirty="0" smtClean="0"/>
              <a:t> y lo </a:t>
            </a:r>
            <a:r>
              <a:rPr lang="ca-ES" altLang="es-ES" sz="2000" dirty="0" err="1" smtClean="0"/>
              <a:t>abre</a:t>
            </a:r>
            <a:r>
              <a:rPr lang="ca-ES" altLang="es-ES" sz="2000" dirty="0" smtClean="0"/>
              <a:t> con la </a:t>
            </a:r>
            <a:r>
              <a:rPr lang="ca-ES" altLang="es-ES" sz="2000" dirty="0" err="1" smtClean="0"/>
              <a:t>aplicación</a:t>
            </a:r>
            <a:r>
              <a:rPr lang="ca-ES" altLang="es-ES" sz="2000" dirty="0" smtClean="0"/>
              <a:t> HULC (</a:t>
            </a:r>
            <a:r>
              <a:rPr lang="ca-ES" altLang="es-ES" sz="2000" dirty="0" err="1" smtClean="0"/>
              <a:t>debe</a:t>
            </a:r>
            <a:r>
              <a:rPr lang="ca-ES" altLang="es-ES" sz="2000" dirty="0" smtClean="0"/>
              <a:t> estar </a:t>
            </a:r>
            <a:r>
              <a:rPr lang="ca-ES" altLang="es-ES" sz="2000" dirty="0" err="1" smtClean="0"/>
              <a:t>instalada</a:t>
            </a:r>
            <a:r>
              <a:rPr lang="ca-ES" altLang="es-ES" sz="2000" dirty="0" smtClean="0"/>
              <a:t>)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6795" t="4257" r="7280" b="6557"/>
          <a:stretch/>
        </p:blipFill>
        <p:spPr>
          <a:xfrm>
            <a:off x="822959" y="1358539"/>
            <a:ext cx="6283235" cy="36667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/>
          <a:srcRect l="14021" t="3613" r="13331" b="8021"/>
          <a:stretch/>
        </p:blipFill>
        <p:spPr>
          <a:xfrm>
            <a:off x="7387156" y="609601"/>
            <a:ext cx="4221399" cy="28868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/>
          <a:srcRect l="13919" t="2250" r="13603" b="8395"/>
          <a:stretch/>
        </p:blipFill>
        <p:spPr>
          <a:xfrm>
            <a:off x="7387156" y="3774673"/>
            <a:ext cx="4221399" cy="29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79582" y="101505"/>
            <a:ext cx="5507182" cy="508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Exportación a HULC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17340" y="107590"/>
            <a:ext cx="893963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a-ES" altLang="es-ES" sz="2000" dirty="0" smtClean="0"/>
              <a:t>Se </a:t>
            </a:r>
            <a:r>
              <a:rPr lang="ca-ES" altLang="es-ES" sz="2000" dirty="0" err="1" smtClean="0"/>
              <a:t>pueden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visulizar</a:t>
            </a:r>
            <a:r>
              <a:rPr lang="ca-ES" altLang="es-ES" sz="2000" dirty="0" smtClean="0"/>
              <a:t> los </a:t>
            </a:r>
            <a:r>
              <a:rPr lang="ca-ES" altLang="es-ES" sz="2000" dirty="0" err="1" smtClean="0"/>
              <a:t>resultados</a:t>
            </a:r>
            <a:r>
              <a:rPr lang="ca-ES" altLang="es-ES" sz="2000" dirty="0" smtClean="0"/>
              <a:t> de la </a:t>
            </a:r>
            <a:r>
              <a:rPr lang="ca-ES" altLang="es-ES" sz="2000" dirty="0" err="1" smtClean="0"/>
              <a:t>certificación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desde</a:t>
            </a:r>
            <a:r>
              <a:rPr lang="ca-ES" altLang="es-ES" sz="2000" dirty="0" smtClean="0"/>
              <a:t> Genera3D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33067"/>
          <a:stretch/>
        </p:blipFill>
        <p:spPr>
          <a:xfrm>
            <a:off x="326504" y="1029784"/>
            <a:ext cx="11530469" cy="43390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148147" y="2219855"/>
            <a:ext cx="3357155" cy="2913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6531428" y="2219855"/>
            <a:ext cx="2416629" cy="1764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326504" y="2794621"/>
            <a:ext cx="2795517" cy="405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326504" y="3271000"/>
            <a:ext cx="2795517" cy="405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240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742676" y="289776"/>
            <a:ext cx="112706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000" b="1" dirty="0" smtClean="0">
                <a:latin typeface="+mn-lt"/>
              </a:rPr>
              <a:t>Software</a:t>
            </a:r>
            <a:endParaRPr lang="es-ES" altLang="en-US" sz="2000" b="1" dirty="0">
              <a:latin typeface="+mn-lt"/>
            </a:endParaRPr>
          </a:p>
          <a:p>
            <a:pPr eaLnBrk="1" hangingPunct="1"/>
            <a:r>
              <a:rPr lang="es-ES" altLang="en-US" sz="2000" b="1" dirty="0" err="1" smtClean="0">
                <a:latin typeface="+mn-lt"/>
              </a:rPr>
              <a:t>EnergyPlus</a:t>
            </a:r>
            <a:r>
              <a:rPr lang="es-ES" altLang="en-US" sz="2000" b="1" dirty="0" smtClean="0">
                <a:latin typeface="+mn-lt"/>
              </a:rPr>
              <a:t> versión 7.1</a:t>
            </a:r>
          </a:p>
          <a:p>
            <a:r>
              <a:rPr lang="es-ES" altLang="en-US" sz="2000" b="1" dirty="0" err="1">
                <a:latin typeface="+mn-lt"/>
              </a:rPr>
              <a:t>EnergyPlus</a:t>
            </a:r>
            <a:r>
              <a:rPr lang="es-ES" altLang="en-US" sz="2000" b="1" dirty="0">
                <a:latin typeface="+mn-lt"/>
              </a:rPr>
              <a:t> versión </a:t>
            </a:r>
            <a:r>
              <a:rPr lang="es-ES" altLang="en-US" sz="2000" b="1" dirty="0" smtClean="0">
                <a:latin typeface="+mn-lt"/>
              </a:rPr>
              <a:t>8.6</a:t>
            </a:r>
            <a:endParaRPr lang="es-ES" altLang="en-US" sz="2000" b="1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0854" t="9835" r="29285" b="9721"/>
          <a:stretch/>
        </p:blipFill>
        <p:spPr>
          <a:xfrm>
            <a:off x="3598431" y="394856"/>
            <a:ext cx="6013160" cy="60633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12127" y="3530519"/>
            <a:ext cx="1205345" cy="272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307695" y="3433741"/>
            <a:ext cx="116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n-US" dirty="0" smtClean="0"/>
              <a:t>Ejecutable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432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0854" t="9835" r="29285" b="9721"/>
          <a:stretch/>
        </p:blipFill>
        <p:spPr>
          <a:xfrm>
            <a:off x="3598431" y="394856"/>
            <a:ext cx="6013160" cy="60633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00599" y="1943147"/>
            <a:ext cx="4655128" cy="272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9611591" y="1894758"/>
            <a:ext cx="204895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altLang="en-US" b="1" dirty="0" smtClean="0"/>
              <a:t>Modelo edificio .</a:t>
            </a:r>
            <a:r>
              <a:rPr lang="es-ES" altLang="en-US" b="1" dirty="0" err="1" smtClean="0"/>
              <a:t>idf</a:t>
            </a:r>
            <a:endParaRPr lang="es-ES" b="1" dirty="0"/>
          </a:p>
        </p:txBody>
      </p:sp>
      <p:sp>
        <p:nvSpPr>
          <p:cNvPr id="7" name="Rectángulo 6"/>
          <p:cNvSpPr/>
          <p:nvPr/>
        </p:nvSpPr>
        <p:spPr>
          <a:xfrm>
            <a:off x="4800599" y="2804807"/>
            <a:ext cx="4655128" cy="272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9611590" y="2617918"/>
            <a:ext cx="251575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en-US" b="1" dirty="0" smtClean="0"/>
              <a:t>Datos climáticos cálculo de la demanda .</a:t>
            </a:r>
            <a:r>
              <a:rPr lang="es-ES" altLang="en-US" b="1" dirty="0" err="1" smtClean="0"/>
              <a:t>epw</a:t>
            </a:r>
            <a:endParaRPr lang="es-ES" b="1" dirty="0"/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742676" y="289776"/>
            <a:ext cx="112706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000" b="1" dirty="0" smtClean="0">
                <a:latin typeface="+mn-lt"/>
              </a:rPr>
              <a:t>Software</a:t>
            </a:r>
            <a:endParaRPr lang="es-ES" altLang="en-US" sz="2000" b="1" dirty="0">
              <a:latin typeface="+mn-lt"/>
            </a:endParaRPr>
          </a:p>
          <a:p>
            <a:pPr eaLnBrk="1" hangingPunct="1"/>
            <a:r>
              <a:rPr lang="es-ES" altLang="en-US" sz="2000" b="1" dirty="0" err="1" smtClean="0">
                <a:latin typeface="+mn-lt"/>
              </a:rPr>
              <a:t>EnergyPlus</a:t>
            </a:r>
            <a:r>
              <a:rPr lang="es-ES" altLang="en-US" sz="2000" b="1" dirty="0" smtClean="0">
                <a:latin typeface="+mn-lt"/>
              </a:rPr>
              <a:t> versión 7.1</a:t>
            </a:r>
          </a:p>
          <a:p>
            <a:r>
              <a:rPr lang="es-ES" altLang="en-US" sz="2000" b="1" dirty="0" err="1">
                <a:latin typeface="+mn-lt"/>
              </a:rPr>
              <a:t>EnergyPlus</a:t>
            </a:r>
            <a:r>
              <a:rPr lang="es-ES" altLang="en-US" sz="2000" b="1" dirty="0">
                <a:latin typeface="+mn-lt"/>
              </a:rPr>
              <a:t> versión </a:t>
            </a:r>
            <a:r>
              <a:rPr lang="es-ES" altLang="en-US" sz="2000" b="1" dirty="0" smtClean="0">
                <a:latin typeface="+mn-lt"/>
              </a:rPr>
              <a:t>8.6</a:t>
            </a:r>
            <a:endParaRPr lang="es-ES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11575" t="2636" r="8134" b="7804"/>
          <a:stretch/>
        </p:blipFill>
        <p:spPr>
          <a:xfrm>
            <a:off x="2555779" y="997662"/>
            <a:ext cx="8063732" cy="562161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621982" y="3399639"/>
            <a:ext cx="997529" cy="272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9195955" y="1824873"/>
            <a:ext cx="1995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dirty="0" smtClean="0"/>
              <a:t>Editor del modelo edificio .</a:t>
            </a:r>
            <a:r>
              <a:rPr lang="es-ES" altLang="en-US" dirty="0" err="1" smtClean="0"/>
              <a:t>idf</a:t>
            </a:r>
            <a:endParaRPr lang="es-ES" dirty="0"/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36276" y="77340"/>
            <a:ext cx="112706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000" b="1" dirty="0" smtClean="0">
                <a:latin typeface="+mn-lt"/>
              </a:rPr>
              <a:t>Software</a:t>
            </a:r>
            <a:endParaRPr lang="es-ES" altLang="en-US" sz="2000" b="1" dirty="0">
              <a:latin typeface="+mn-lt"/>
            </a:endParaRPr>
          </a:p>
          <a:p>
            <a:pPr eaLnBrk="1" hangingPunct="1"/>
            <a:r>
              <a:rPr lang="es-ES" altLang="en-US" sz="2000" b="1" dirty="0" err="1" smtClean="0">
                <a:latin typeface="+mn-lt"/>
              </a:rPr>
              <a:t>EnergyPlus</a:t>
            </a:r>
            <a:r>
              <a:rPr lang="es-ES" altLang="en-US" sz="2000" b="1" dirty="0" smtClean="0">
                <a:latin typeface="+mn-lt"/>
              </a:rPr>
              <a:t> versión 7.1</a:t>
            </a:r>
          </a:p>
          <a:p>
            <a:r>
              <a:rPr lang="es-ES" altLang="en-US" sz="2000" b="1" dirty="0" err="1">
                <a:latin typeface="+mn-lt"/>
              </a:rPr>
              <a:t>EnergyPlus</a:t>
            </a:r>
            <a:r>
              <a:rPr lang="es-ES" altLang="en-US" sz="2000" b="1" dirty="0">
                <a:latin typeface="+mn-lt"/>
              </a:rPr>
              <a:t> versión </a:t>
            </a:r>
            <a:r>
              <a:rPr lang="es-ES" altLang="en-US" sz="2000" b="1" dirty="0" smtClean="0">
                <a:latin typeface="+mn-lt"/>
              </a:rPr>
              <a:t>8.6</a:t>
            </a:r>
            <a:endParaRPr lang="es-ES" altLang="en-US" sz="2000" b="1" dirty="0"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29627" y="585171"/>
            <a:ext cx="204895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altLang="en-US" b="1" dirty="0" smtClean="0"/>
              <a:t>Modelo edificio .</a:t>
            </a:r>
            <a:r>
              <a:rPr lang="es-ES" altLang="en-US" b="1" dirty="0" err="1" smtClean="0"/>
              <a:t>idf</a:t>
            </a:r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4526652" y="3302142"/>
            <a:ext cx="174958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s-ES" altLang="en-US" b="1" dirty="0" smtClean="0"/>
              <a:t>Archivo de 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769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336276" y="77340"/>
            <a:ext cx="1127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000" b="1" dirty="0" smtClean="0">
                <a:latin typeface="+mn-lt"/>
              </a:rPr>
              <a:t>Software </a:t>
            </a:r>
            <a:r>
              <a:rPr lang="es-ES" altLang="en-US" sz="2000" b="1" dirty="0" err="1">
                <a:latin typeface="+mn-lt"/>
              </a:rPr>
              <a:t>xEsoView</a:t>
            </a:r>
            <a:r>
              <a:rPr lang="es-ES" altLang="en-US" sz="2000" b="1" dirty="0">
                <a:latin typeface="+mn-lt"/>
              </a:rPr>
              <a:t>: visor de </a:t>
            </a:r>
            <a:r>
              <a:rPr lang="es-ES" altLang="en-US" sz="2000" b="1" dirty="0" smtClean="0">
                <a:latin typeface="+mn-lt"/>
              </a:rPr>
              <a:t>resultados</a:t>
            </a:r>
            <a:endParaRPr lang="es-ES" sz="2000" b="1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b="5627"/>
          <a:stretch/>
        </p:blipFill>
        <p:spPr>
          <a:xfrm>
            <a:off x="336276" y="575766"/>
            <a:ext cx="11373156" cy="603747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49106" y="3967528"/>
            <a:ext cx="5951694" cy="2744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513630" y="1347852"/>
            <a:ext cx="5093294" cy="5363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49106" y="1963869"/>
            <a:ext cx="5951694" cy="442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22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1773</Words>
  <Application>Microsoft Office PowerPoint</Application>
  <PresentationFormat>Personalizado</PresentationFormat>
  <Paragraphs>473</Paragraphs>
  <Slides>55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7" baseType="lpstr">
      <vt:lpstr>Tema de Office</vt:lpstr>
      <vt:lpstr>Ecuación</vt:lpstr>
      <vt:lpstr>EnergyPlus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EnergyPlus</dc:title>
  <dc:creator>Emilio</dc:creator>
  <cp:lastModifiedBy>practicas</cp:lastModifiedBy>
  <cp:revision>56</cp:revision>
  <cp:lastPrinted>2017-02-16T15:14:03Z</cp:lastPrinted>
  <dcterms:created xsi:type="dcterms:W3CDTF">2017-02-10T14:49:08Z</dcterms:created>
  <dcterms:modified xsi:type="dcterms:W3CDTF">2017-02-17T16:03:46Z</dcterms:modified>
</cp:coreProperties>
</file>